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08" r:id="rId2"/>
  </p:sldMasterIdLst>
  <p:notesMasterIdLst>
    <p:notesMasterId r:id="rId14"/>
  </p:notesMasterIdLst>
  <p:sldIdLst>
    <p:sldId id="269" r:id="rId3"/>
    <p:sldId id="270" r:id="rId4"/>
    <p:sldId id="271" r:id="rId5"/>
    <p:sldId id="272" r:id="rId6"/>
    <p:sldId id="273" r:id="rId7"/>
    <p:sldId id="274" r:id="rId8"/>
    <p:sldId id="264" r:id="rId9"/>
    <p:sldId id="265" r:id="rId10"/>
    <p:sldId id="266" r:id="rId11"/>
    <p:sldId id="267" r:id="rId12"/>
    <p:sldId id="275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229303" initials="M" lastIdx="45" clrIdx="0"/>
  <p:cmAuthor id="2" name="astrid lièvre" initials="al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2847" autoAdjust="0"/>
  </p:normalViewPr>
  <p:slideViewPr>
    <p:cSldViewPr snapToGrid="0">
      <p:cViewPr>
        <p:scale>
          <a:sx n="66" d="100"/>
          <a:sy n="66" d="100"/>
        </p:scale>
        <p:origin x="-89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RLY1DAT05\Orga\Affaires%20M&#233;dicales%20MSE\10-Medical%20ONCO\Internes%20en%20pharmacie\Mayeul\Flash%20RAS\PMSI%20+%20typ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53390201224801"/>
          <c:y val="3.2412823397075401E-2"/>
          <c:w val="0.59111789151356098"/>
          <c:h val="0.90943902845477698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Region!$H$3</c:f>
              <c:strCache>
                <c:ptCount val="1"/>
                <c:pt idx="0">
                  <c:v>Patients CCRm/ PMSI</c:v>
                </c:pt>
              </c:strCache>
            </c:strRef>
          </c:tx>
          <c:spPr>
            <a:solidFill>
              <a:srgbClr val="F0623E"/>
            </a:solidFill>
            <a:ln>
              <a:noFill/>
            </a:ln>
            <a:effectLst/>
          </c:spPr>
          <c:invertIfNegative val="0"/>
          <c:cat>
            <c:strRef>
              <c:f>Region!$F$4:$F$25</c:f>
              <c:strCache>
                <c:ptCount val="22"/>
                <c:pt idx="0">
                  <c:v>Limousin</c:v>
                </c:pt>
                <c:pt idx="1">
                  <c:v>Champagne-Ardenne</c:v>
                </c:pt>
                <c:pt idx="2">
                  <c:v>Corse</c:v>
                </c:pt>
                <c:pt idx="3">
                  <c:v>Midi-Pyrénées</c:v>
                </c:pt>
                <c:pt idx="4">
                  <c:v>Poitou-Charentes</c:v>
                </c:pt>
                <c:pt idx="5">
                  <c:v>PACA</c:v>
                </c:pt>
                <c:pt idx="6">
                  <c:v>Bourgogne</c:v>
                </c:pt>
                <c:pt idx="7">
                  <c:v>Lorraine</c:v>
                </c:pt>
                <c:pt idx="8">
                  <c:v>Languedoc-Roussillon</c:v>
                </c:pt>
                <c:pt idx="9">
                  <c:v>Auvergne</c:v>
                </c:pt>
                <c:pt idx="10">
                  <c:v>Rhône-Alpes</c:v>
                </c:pt>
                <c:pt idx="11">
                  <c:v>Île-de-France</c:v>
                </c:pt>
                <c:pt idx="12">
                  <c:v>Bretagne</c:v>
                </c:pt>
                <c:pt idx="13">
                  <c:v>Alsace</c:v>
                </c:pt>
                <c:pt idx="14">
                  <c:v>Aquitaine</c:v>
                </c:pt>
                <c:pt idx="15">
                  <c:v>Pays de la Loire</c:v>
                </c:pt>
                <c:pt idx="16">
                  <c:v>Picardie</c:v>
                </c:pt>
                <c:pt idx="17">
                  <c:v>Nord-Pas-de-Calais</c:v>
                </c:pt>
                <c:pt idx="18">
                  <c:v>Centre-Val de Loire</c:v>
                </c:pt>
                <c:pt idx="19">
                  <c:v>Basse-Normandie</c:v>
                </c:pt>
                <c:pt idx="20">
                  <c:v>Haute-Normandie</c:v>
                </c:pt>
                <c:pt idx="21">
                  <c:v>Franche-Comté</c:v>
                </c:pt>
              </c:strCache>
            </c:strRef>
          </c:cat>
          <c:val>
            <c:numRef>
              <c:f>Region!$H$4:$H$25</c:f>
              <c:numCache>
                <c:formatCode>0.00%</c:formatCode>
                <c:ptCount val="22"/>
                <c:pt idx="0">
                  <c:v>1.3305943321350201E-2</c:v>
                </c:pt>
                <c:pt idx="1">
                  <c:v>1.94686960175545E-2</c:v>
                </c:pt>
                <c:pt idx="2">
                  <c:v>2.0542508987347699E-3</c:v>
                </c:pt>
                <c:pt idx="3">
                  <c:v>4.1271768056398497E-2</c:v>
                </c:pt>
                <c:pt idx="4">
                  <c:v>2.2923572529063001E-2</c:v>
                </c:pt>
                <c:pt idx="5">
                  <c:v>8.4037536766422297E-2</c:v>
                </c:pt>
                <c:pt idx="6">
                  <c:v>3.3801764788272098E-2</c:v>
                </c:pt>
                <c:pt idx="7">
                  <c:v>2.7545637051216199E-2</c:v>
                </c:pt>
                <c:pt idx="8">
                  <c:v>5.0235771978150198E-2</c:v>
                </c:pt>
                <c:pt idx="9">
                  <c:v>2.18964470796956E-2</c:v>
                </c:pt>
                <c:pt idx="10">
                  <c:v>8.8752976329427205E-2</c:v>
                </c:pt>
                <c:pt idx="11">
                  <c:v>0.15434894252766199</c:v>
                </c:pt>
                <c:pt idx="12">
                  <c:v>5.3737336010084499E-2</c:v>
                </c:pt>
                <c:pt idx="13">
                  <c:v>2.1056071712031402E-2</c:v>
                </c:pt>
                <c:pt idx="14">
                  <c:v>6.2467902329707302E-2</c:v>
                </c:pt>
                <c:pt idx="15">
                  <c:v>6.6763154208879905E-2</c:v>
                </c:pt>
                <c:pt idx="16">
                  <c:v>2.38573229375788E-2</c:v>
                </c:pt>
                <c:pt idx="17">
                  <c:v>6.3728465381203594E-2</c:v>
                </c:pt>
                <c:pt idx="18">
                  <c:v>3.54825155236006E-2</c:v>
                </c:pt>
                <c:pt idx="19">
                  <c:v>2.2643447406508199E-2</c:v>
                </c:pt>
                <c:pt idx="20">
                  <c:v>2.12428217937345E-2</c:v>
                </c:pt>
                <c:pt idx="21">
                  <c:v>1.3912881086885501E-2</c:v>
                </c:pt>
              </c:numCache>
            </c:numRef>
          </c:val>
        </c:ser>
        <c:ser>
          <c:idx val="3"/>
          <c:order val="3"/>
          <c:tx>
            <c:strRef>
              <c:f>Region!$J$3</c:f>
              <c:strCache>
                <c:ptCount val="1"/>
                <c:pt idx="0">
                  <c:v>Patient CCRM/ Etude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Region!$F$4:$F$25</c:f>
              <c:strCache>
                <c:ptCount val="22"/>
                <c:pt idx="0">
                  <c:v>Limousin</c:v>
                </c:pt>
                <c:pt idx="1">
                  <c:v>Champagne-Ardenne</c:v>
                </c:pt>
                <c:pt idx="2">
                  <c:v>Corse</c:v>
                </c:pt>
                <c:pt idx="3">
                  <c:v>Midi-Pyrénées</c:v>
                </c:pt>
                <c:pt idx="4">
                  <c:v>Poitou-Charentes</c:v>
                </c:pt>
                <c:pt idx="5">
                  <c:v>PACA</c:v>
                </c:pt>
                <c:pt idx="6">
                  <c:v>Bourgogne</c:v>
                </c:pt>
                <c:pt idx="7">
                  <c:v>Lorraine</c:v>
                </c:pt>
                <c:pt idx="8">
                  <c:v>Languedoc-Roussillon</c:v>
                </c:pt>
                <c:pt idx="9">
                  <c:v>Auvergne</c:v>
                </c:pt>
                <c:pt idx="10">
                  <c:v>Rhône-Alpes</c:v>
                </c:pt>
                <c:pt idx="11">
                  <c:v>Île-de-France</c:v>
                </c:pt>
                <c:pt idx="12">
                  <c:v>Bretagne</c:v>
                </c:pt>
                <c:pt idx="13">
                  <c:v>Alsace</c:v>
                </c:pt>
                <c:pt idx="14">
                  <c:v>Aquitaine</c:v>
                </c:pt>
                <c:pt idx="15">
                  <c:v>Pays de la Loire</c:v>
                </c:pt>
                <c:pt idx="16">
                  <c:v>Picardie</c:v>
                </c:pt>
                <c:pt idx="17">
                  <c:v>Nord-Pas-de-Calais</c:v>
                </c:pt>
                <c:pt idx="18">
                  <c:v>Centre-Val de Loire</c:v>
                </c:pt>
                <c:pt idx="19">
                  <c:v>Basse-Normandie</c:v>
                </c:pt>
                <c:pt idx="20">
                  <c:v>Haute-Normandie</c:v>
                </c:pt>
                <c:pt idx="21">
                  <c:v>Franche-Comté</c:v>
                </c:pt>
              </c:strCache>
            </c:strRef>
          </c:cat>
          <c:val>
            <c:numRef>
              <c:f>Region!$J$4:$J$25</c:f>
              <c:numCache>
                <c:formatCode>0.00%</c:formatCode>
                <c:ptCount val="22"/>
                <c:pt idx="0">
                  <c:v>4.3076923076923103E-2</c:v>
                </c:pt>
                <c:pt idx="1">
                  <c:v>5.8461538461538502E-2</c:v>
                </c:pt>
                <c:pt idx="2">
                  <c:v>6.1538461538461504E-3</c:v>
                </c:pt>
                <c:pt idx="3">
                  <c:v>0.116923076923077</c:v>
                </c:pt>
                <c:pt idx="4">
                  <c:v>4.9230769230769203E-2</c:v>
                </c:pt>
                <c:pt idx="5">
                  <c:v>0.15384615384615399</c:v>
                </c:pt>
                <c:pt idx="6">
                  <c:v>4.3076923076923103E-2</c:v>
                </c:pt>
                <c:pt idx="7">
                  <c:v>3.3846153846153797E-2</c:v>
                </c:pt>
                <c:pt idx="8">
                  <c:v>6.15384615384615E-2</c:v>
                </c:pt>
                <c:pt idx="9">
                  <c:v>2.4615384615384601E-2</c:v>
                </c:pt>
                <c:pt idx="10">
                  <c:v>9.8461538461538406E-2</c:v>
                </c:pt>
                <c:pt idx="11">
                  <c:v>0.14461538461538501</c:v>
                </c:pt>
                <c:pt idx="12">
                  <c:v>4.3076923076923103E-2</c:v>
                </c:pt>
                <c:pt idx="13">
                  <c:v>1.5384615384615399E-2</c:v>
                </c:pt>
                <c:pt idx="14">
                  <c:v>0.04</c:v>
                </c:pt>
                <c:pt idx="15">
                  <c:v>3.0769230769230799E-2</c:v>
                </c:pt>
                <c:pt idx="16">
                  <c:v>9.2307692307692299E-3</c:v>
                </c:pt>
                <c:pt idx="17">
                  <c:v>2.4615384615384601E-2</c:v>
                </c:pt>
                <c:pt idx="18">
                  <c:v>3.07692307692308E-3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19030736"/>
        <c:axId val="42163160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Region!$G$3</c15:sqref>
                        </c15:formulaRef>
                      </c:ext>
                    </c:extLst>
                    <c:strCache>
                      <c:ptCount val="1"/>
                      <c:pt idx="0">
                        <c:v>Nb patients CCRm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Region!$F$4:$F$25</c15:sqref>
                        </c15:formulaRef>
                      </c:ext>
                    </c:extLst>
                    <c:strCache>
                      <c:ptCount val="22"/>
                      <c:pt idx="0">
                        <c:v>Limousin</c:v>
                      </c:pt>
                      <c:pt idx="1">
                        <c:v>Champagne-Ardenne</c:v>
                      </c:pt>
                      <c:pt idx="2">
                        <c:v>Corse</c:v>
                      </c:pt>
                      <c:pt idx="3">
                        <c:v>Midi-Pyrénées</c:v>
                      </c:pt>
                      <c:pt idx="4">
                        <c:v>Poitou-Charentes</c:v>
                      </c:pt>
                      <c:pt idx="5">
                        <c:v>PACA</c:v>
                      </c:pt>
                      <c:pt idx="6">
                        <c:v>Bourgogne</c:v>
                      </c:pt>
                      <c:pt idx="7">
                        <c:v>Lorraine</c:v>
                      </c:pt>
                      <c:pt idx="8">
                        <c:v>Languedoc-Roussillon</c:v>
                      </c:pt>
                      <c:pt idx="9">
                        <c:v>Auvergne</c:v>
                      </c:pt>
                      <c:pt idx="10">
                        <c:v>Rhône-Alpes</c:v>
                      </c:pt>
                      <c:pt idx="11">
                        <c:v>Île-de-France</c:v>
                      </c:pt>
                      <c:pt idx="12">
                        <c:v>Bretagne</c:v>
                      </c:pt>
                      <c:pt idx="13">
                        <c:v>Alsace</c:v>
                      </c:pt>
                      <c:pt idx="14">
                        <c:v>Aquitaine</c:v>
                      </c:pt>
                      <c:pt idx="15">
                        <c:v>Pays de la Loire</c:v>
                      </c:pt>
                      <c:pt idx="16">
                        <c:v>Picardie</c:v>
                      </c:pt>
                      <c:pt idx="17">
                        <c:v>Nord-Pas-de-Calais</c:v>
                      </c:pt>
                      <c:pt idx="18">
                        <c:v>Centre-Val de Loire</c:v>
                      </c:pt>
                      <c:pt idx="19">
                        <c:v>Basse-Normandie</c:v>
                      </c:pt>
                      <c:pt idx="20">
                        <c:v>Haute-Normandie</c:v>
                      </c:pt>
                      <c:pt idx="21">
                        <c:v>Franche-Comté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Region!$G$4:$G$25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285</c:v>
                      </c:pt>
                      <c:pt idx="1">
                        <c:v>417</c:v>
                      </c:pt>
                      <c:pt idx="2">
                        <c:v>44</c:v>
                      </c:pt>
                      <c:pt idx="3">
                        <c:v>884</c:v>
                      </c:pt>
                      <c:pt idx="4">
                        <c:v>491</c:v>
                      </c:pt>
                      <c:pt idx="5">
                        <c:v>1800</c:v>
                      </c:pt>
                      <c:pt idx="6">
                        <c:v>724</c:v>
                      </c:pt>
                      <c:pt idx="7">
                        <c:v>590</c:v>
                      </c:pt>
                      <c:pt idx="8">
                        <c:v>1076</c:v>
                      </c:pt>
                      <c:pt idx="9">
                        <c:v>469</c:v>
                      </c:pt>
                      <c:pt idx="10">
                        <c:v>1901</c:v>
                      </c:pt>
                      <c:pt idx="11">
                        <c:v>3306</c:v>
                      </c:pt>
                      <c:pt idx="12">
                        <c:v>1151</c:v>
                      </c:pt>
                      <c:pt idx="13">
                        <c:v>451</c:v>
                      </c:pt>
                      <c:pt idx="14">
                        <c:v>1338</c:v>
                      </c:pt>
                      <c:pt idx="15">
                        <c:v>1430</c:v>
                      </c:pt>
                      <c:pt idx="16">
                        <c:v>511</c:v>
                      </c:pt>
                      <c:pt idx="17">
                        <c:v>1365</c:v>
                      </c:pt>
                      <c:pt idx="18">
                        <c:v>760</c:v>
                      </c:pt>
                      <c:pt idx="19">
                        <c:v>485</c:v>
                      </c:pt>
                      <c:pt idx="20">
                        <c:v>455</c:v>
                      </c:pt>
                      <c:pt idx="21">
                        <c:v>298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Region!$I$3</c15:sqref>
                        </c15:formulaRef>
                      </c:ext>
                    </c:extLst>
                    <c:strCache>
                      <c:ptCount val="1"/>
                      <c:pt idx="0">
                        <c:v>Patient CCRm/ Etude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Region!$F$4:$F$25</c15:sqref>
                        </c15:formulaRef>
                      </c:ext>
                    </c:extLst>
                    <c:strCache>
                      <c:ptCount val="22"/>
                      <c:pt idx="0">
                        <c:v>Limousin</c:v>
                      </c:pt>
                      <c:pt idx="1">
                        <c:v>Champagne-Ardenne</c:v>
                      </c:pt>
                      <c:pt idx="2">
                        <c:v>Corse</c:v>
                      </c:pt>
                      <c:pt idx="3">
                        <c:v>Midi-Pyrénées</c:v>
                      </c:pt>
                      <c:pt idx="4">
                        <c:v>Poitou-Charentes</c:v>
                      </c:pt>
                      <c:pt idx="5">
                        <c:v>PACA</c:v>
                      </c:pt>
                      <c:pt idx="6">
                        <c:v>Bourgogne</c:v>
                      </c:pt>
                      <c:pt idx="7">
                        <c:v>Lorraine</c:v>
                      </c:pt>
                      <c:pt idx="8">
                        <c:v>Languedoc-Roussillon</c:v>
                      </c:pt>
                      <c:pt idx="9">
                        <c:v>Auvergne</c:v>
                      </c:pt>
                      <c:pt idx="10">
                        <c:v>Rhône-Alpes</c:v>
                      </c:pt>
                      <c:pt idx="11">
                        <c:v>Île-de-France</c:v>
                      </c:pt>
                      <c:pt idx="12">
                        <c:v>Bretagne</c:v>
                      </c:pt>
                      <c:pt idx="13">
                        <c:v>Alsace</c:v>
                      </c:pt>
                      <c:pt idx="14">
                        <c:v>Aquitaine</c:v>
                      </c:pt>
                      <c:pt idx="15">
                        <c:v>Pays de la Loire</c:v>
                      </c:pt>
                      <c:pt idx="16">
                        <c:v>Picardie</c:v>
                      </c:pt>
                      <c:pt idx="17">
                        <c:v>Nord-Pas-de-Calais</c:v>
                      </c:pt>
                      <c:pt idx="18">
                        <c:v>Centre-Val de Loire</c:v>
                      </c:pt>
                      <c:pt idx="19">
                        <c:v>Basse-Normandie</c:v>
                      </c:pt>
                      <c:pt idx="20">
                        <c:v>Haute-Normandie</c:v>
                      </c:pt>
                      <c:pt idx="21">
                        <c:v>Franche-Comté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Region!$I$4:$I$25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14</c:v>
                      </c:pt>
                      <c:pt idx="1">
                        <c:v>19</c:v>
                      </c:pt>
                      <c:pt idx="2">
                        <c:v>2</c:v>
                      </c:pt>
                      <c:pt idx="3">
                        <c:v>38</c:v>
                      </c:pt>
                      <c:pt idx="4">
                        <c:v>16</c:v>
                      </c:pt>
                      <c:pt idx="5">
                        <c:v>50</c:v>
                      </c:pt>
                      <c:pt idx="6">
                        <c:v>14</c:v>
                      </c:pt>
                      <c:pt idx="7">
                        <c:v>11</c:v>
                      </c:pt>
                      <c:pt idx="8">
                        <c:v>20</c:v>
                      </c:pt>
                      <c:pt idx="9">
                        <c:v>8</c:v>
                      </c:pt>
                      <c:pt idx="10">
                        <c:v>32</c:v>
                      </c:pt>
                      <c:pt idx="11">
                        <c:v>47</c:v>
                      </c:pt>
                      <c:pt idx="12">
                        <c:v>14</c:v>
                      </c:pt>
                      <c:pt idx="13">
                        <c:v>5</c:v>
                      </c:pt>
                      <c:pt idx="14">
                        <c:v>13</c:v>
                      </c:pt>
                      <c:pt idx="15">
                        <c:v>10</c:v>
                      </c:pt>
                      <c:pt idx="16">
                        <c:v>3</c:v>
                      </c:pt>
                      <c:pt idx="17">
                        <c:v>8</c:v>
                      </c:pt>
                      <c:pt idx="18">
                        <c:v>1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419030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21631608"/>
        <c:crosses val="autoZero"/>
        <c:auto val="1"/>
        <c:lblAlgn val="ctr"/>
        <c:lblOffset val="100"/>
        <c:noMultiLvlLbl val="0"/>
      </c:catAx>
      <c:valAx>
        <c:axId val="421631608"/>
        <c:scaling>
          <c:orientation val="minMax"/>
          <c:max val="0.16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030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3245208195637802"/>
          <c:y val="1.3828268865026701E-2"/>
          <c:w val="0.49740376202974601"/>
          <c:h val="0.181740971385369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Répartition</a:t>
            </a:r>
            <a:r>
              <a:rPr lang="fr-FR" baseline="0"/>
              <a:t> des patients par type de centre (PMSI)</a:t>
            </a:r>
            <a:endParaRPr lang="fr-FR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7193536439669302"/>
          <c:y val="0.22609079501588999"/>
          <c:w val="0.58042656413383797"/>
          <c:h val="0.69117833180789001"/>
        </c:manualLayout>
      </c:layout>
      <c:pieChart>
        <c:varyColors val="1"/>
        <c:ser>
          <c:idx val="1"/>
          <c:order val="1"/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297FD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</c:ext>
            </c:extLst>
          </c:dLbls>
          <c:cat>
            <c:strRef>
              <c:f>type!$C$12:$C$15</c:f>
              <c:strCache>
                <c:ptCount val="4"/>
                <c:pt idx="0">
                  <c:v>CH</c:v>
                </c:pt>
                <c:pt idx="1">
                  <c:v>CHU</c:v>
                </c:pt>
                <c:pt idx="2">
                  <c:v>CLCC</c:v>
                </c:pt>
                <c:pt idx="3">
                  <c:v>HP+C</c:v>
                </c:pt>
              </c:strCache>
            </c:strRef>
          </c:cat>
          <c:val>
            <c:numRef>
              <c:f>type!$E$12:$E$15</c:f>
              <c:numCache>
                <c:formatCode>0.00%</c:formatCode>
                <c:ptCount val="4"/>
                <c:pt idx="0">
                  <c:v>0.31004243281471</c:v>
                </c:pt>
                <c:pt idx="1">
                  <c:v>0.21999057048562001</c:v>
                </c:pt>
                <c:pt idx="2">
                  <c:v>0.123102310231023</c:v>
                </c:pt>
                <c:pt idx="3">
                  <c:v>0.34686468646864699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cat>
                  <c:strRef>
                    <c:extLst>
                      <c:ext uri="{02D57815-91ED-43cb-92C2-25804820EDAC}">
                        <c15:formulaRef>
                          <c15:sqref>type!$C$12:$C$15</c15:sqref>
                        </c15:formulaRef>
                      </c:ext>
                    </c:extLst>
                    <c:strCache>
                      <c:ptCount val="4"/>
                      <c:pt idx="0">
                        <c:v>CH</c:v>
                      </c:pt>
                      <c:pt idx="1">
                        <c:v>CHU</c:v>
                      </c:pt>
                      <c:pt idx="2">
                        <c:v>CLCC</c:v>
                      </c:pt>
                      <c:pt idx="3">
                        <c:v>HP+C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type!$D$12:$D$15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6576</c:v>
                      </c:pt>
                      <c:pt idx="1">
                        <c:v>4666</c:v>
                      </c:pt>
                      <c:pt idx="2">
                        <c:v>2611</c:v>
                      </c:pt>
                      <c:pt idx="3">
                        <c:v>7357</c:v>
                      </c:pt>
                    </c:numCache>
                  </c:numRef>
                </c:val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77388880013973E-2"/>
          <c:y val="0.50207864188708395"/>
          <c:w val="0.159216111203101"/>
          <c:h val="0.35445802509341701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0" i="0" u="none" strike="noStrike" baseline="0" dirty="0">
                <a:effectLst/>
              </a:rPr>
              <a:t>Répartition des patients par type de centre </a:t>
            </a:r>
            <a:r>
              <a:rPr lang="fr-FR" sz="1400" b="0" i="0" u="none" strike="noStrike" baseline="0" dirty="0" smtClean="0">
                <a:effectLst/>
              </a:rPr>
              <a:t>(</a:t>
            </a:r>
            <a:r>
              <a:rPr lang="fr-FR" sz="1400" b="0" i="0" u="none" strike="noStrike" baseline="0" dirty="0">
                <a:effectLst/>
              </a:rPr>
              <a:t>Étude)</a:t>
            </a:r>
            <a:endParaRPr lang="fr-FR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93007009794507"/>
          <c:y val="0.195617729810945"/>
          <c:w val="0.52407716025787998"/>
          <c:h val="0.72040299267104602"/>
        </c:manualLayout>
      </c:layout>
      <c:pieChart>
        <c:varyColors val="1"/>
        <c:ser>
          <c:idx val="3"/>
          <c:order val="3"/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297FD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</c:ext>
            </c:extLst>
          </c:dLbls>
          <c:cat>
            <c:strRef>
              <c:f>type!$C$12:$C$15</c:f>
              <c:strCache>
                <c:ptCount val="4"/>
                <c:pt idx="0">
                  <c:v>CH</c:v>
                </c:pt>
                <c:pt idx="1">
                  <c:v>CHU</c:v>
                </c:pt>
                <c:pt idx="2">
                  <c:v>CLCC</c:v>
                </c:pt>
                <c:pt idx="3">
                  <c:v>HP+C</c:v>
                </c:pt>
              </c:strCache>
            </c:strRef>
          </c:cat>
          <c:val>
            <c:numRef>
              <c:f>type!$G$12:$G$15</c:f>
              <c:numCache>
                <c:formatCode>0.00%</c:formatCode>
                <c:ptCount val="4"/>
                <c:pt idx="0">
                  <c:v>0.28431372549019601</c:v>
                </c:pt>
                <c:pt idx="1">
                  <c:v>0.15686274509803899</c:v>
                </c:pt>
                <c:pt idx="2">
                  <c:v>0.12745098039215699</c:v>
                </c:pt>
                <c:pt idx="3">
                  <c:v>0.43137254901960798</c:v>
                </c:pt>
              </c:numCache>
            </c:numRef>
          </c:val>
        </c:ser>
        <c:ser>
          <c:idx val="4"/>
          <c:order val="4"/>
          <c:cat>
            <c:strRef>
              <c:f>type!$C$12:$C$15</c:f>
              <c:strCache>
                <c:ptCount val="4"/>
                <c:pt idx="0">
                  <c:v>CH</c:v>
                </c:pt>
                <c:pt idx="1">
                  <c:v>CHU</c:v>
                </c:pt>
                <c:pt idx="2">
                  <c:v>CLCC</c:v>
                </c:pt>
                <c:pt idx="3">
                  <c:v>HP+C</c:v>
                </c:pt>
              </c:strCache>
            </c:strRef>
          </c:cat>
          <c:val>
            <c:numRef>
              <c:f>type!$H$12:$H$15</c:f>
              <c:numCache>
                <c:formatCode>General</c:formatCode>
                <c:ptCount val="4"/>
                <c:pt idx="0">
                  <c:v>87</c:v>
                </c:pt>
                <c:pt idx="1">
                  <c:v>48</c:v>
                </c:pt>
                <c:pt idx="2">
                  <c:v>39</c:v>
                </c:pt>
                <c:pt idx="3">
                  <c:v>132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cat>
                  <c:strRef>
                    <c:extLst>
                      <c:ext uri="{02D57815-91ED-43cb-92C2-25804820EDAC}">
                        <c15:formulaRef>
                          <c15:sqref>type!$C$12:$C$15</c15:sqref>
                        </c15:formulaRef>
                      </c:ext>
                    </c:extLst>
                    <c:strCache>
                      <c:ptCount val="4"/>
                      <c:pt idx="0">
                        <c:v>CH</c:v>
                      </c:pt>
                      <c:pt idx="1">
                        <c:v>CHU</c:v>
                      </c:pt>
                      <c:pt idx="2">
                        <c:v>CLCC</c:v>
                      </c:pt>
                      <c:pt idx="3">
                        <c:v>HP+C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type!$D$12:$D$15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6576</c:v>
                      </c:pt>
                      <c:pt idx="1">
                        <c:v>4666</c:v>
                      </c:pt>
                      <c:pt idx="2">
                        <c:v>2611</c:v>
                      </c:pt>
                      <c:pt idx="3">
                        <c:v>7357</c:v>
                      </c:pt>
                    </c:numCache>
                  </c:numRef>
                </c:val>
              </c15:ser>
            </c15:filteredPieSeries>
            <c15:filteredPieSeries>
              <c15:ser>
                <c:idx val="1"/>
                <c:order val="1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type!$C$12:$C$15</c15:sqref>
                        </c15:formulaRef>
                      </c:ext>
                    </c:extLst>
                    <c:strCache>
                      <c:ptCount val="4"/>
                      <c:pt idx="0">
                        <c:v>CH</c:v>
                      </c:pt>
                      <c:pt idx="1">
                        <c:v>CHU</c:v>
                      </c:pt>
                      <c:pt idx="2">
                        <c:v>CLCC</c:v>
                      </c:pt>
                      <c:pt idx="3">
                        <c:v>HP+C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type!$E$12:$E$15</c15:sqref>
                        </c15:formulaRef>
                      </c:ext>
                    </c:extLst>
                    <c:numCache>
                      <c:formatCode>0.00%</c:formatCode>
                      <c:ptCount val="4"/>
                      <c:pt idx="0">
                        <c:v>0.31004243281471006</c:v>
                      </c:pt>
                      <c:pt idx="1">
                        <c:v>0.21999057048561999</c:v>
                      </c:pt>
                      <c:pt idx="2">
                        <c:v>0.1231023102310231</c:v>
                      </c:pt>
                      <c:pt idx="3">
                        <c:v>0.34686468646864688</c:v>
                      </c:pt>
                    </c:numCache>
                  </c:numRef>
                </c:val>
              </c15:ser>
            </c15:filteredPieSeries>
            <c15:filteredPieSeries>
              <c15:ser>
                <c:idx val="2"/>
                <c:order val="2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type!$C$12:$C$15</c15:sqref>
                        </c15:formulaRef>
                      </c:ext>
                    </c:extLst>
                    <c:strCache>
                      <c:ptCount val="4"/>
                      <c:pt idx="0">
                        <c:v>CH</c:v>
                      </c:pt>
                      <c:pt idx="1">
                        <c:v>CHU</c:v>
                      </c:pt>
                      <c:pt idx="2">
                        <c:v>CLCC</c:v>
                      </c:pt>
                      <c:pt idx="3">
                        <c:v>HP+C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type!$F$12:$F$15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87</c:v>
                      </c:pt>
                      <c:pt idx="1">
                        <c:v>48</c:v>
                      </c:pt>
                      <c:pt idx="2">
                        <c:v>39</c:v>
                      </c:pt>
                      <c:pt idx="3">
                        <c:v>132</c:v>
                      </c:pt>
                    </c:numCache>
                  </c:numRef>
                </c:val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Test RAS prescrit</c:v>
                </c:pt>
              </c:strCache>
            </c:strRef>
          </c:tx>
          <c:spPr>
            <a:solidFill>
              <a:srgbClr val="0033AB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4385964912280699"/>
                  <c:y val="-0.143041548574494"/>
                </c:manualLayout>
              </c:layout>
              <c:tx>
                <c:rich>
                  <a:bodyPr rot="0" spcFirstLastPara="1" vertOverflow="ellipsis" vert="horz" wrap="non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81,1%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-0.154386241193535"/>
                  <c:y val="2.6358064498647901E-2"/>
                </c:manualLayout>
              </c:layout>
              <c:tx>
                <c:rich>
                  <a:bodyPr rot="0" spcFirstLastPara="1" vertOverflow="ellipsis" vert="horz" wrap="non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90,1%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Feuil1!$A$2:$A$3</c:f>
              <c:numCache>
                <c:formatCode>General</c:formatCode>
                <c:ptCount val="2"/>
                <c:pt idx="0">
                  <c:v>2011</c:v>
                </c:pt>
                <c:pt idx="1">
                  <c:v>2014</c:v>
                </c:pt>
              </c:numCache>
            </c:numRef>
          </c:cat>
          <c:val>
            <c:numRef>
              <c:f>Feuil1!$B$2:$B$3</c:f>
              <c:numCache>
                <c:formatCode>General</c:formatCode>
                <c:ptCount val="2"/>
                <c:pt idx="0">
                  <c:v>0.81100000000000005</c:v>
                </c:pt>
                <c:pt idx="1">
                  <c:v>0.90100000000000002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Non prescrit</c:v>
                </c:pt>
              </c:strCache>
            </c:strRef>
          </c:tx>
          <c:spPr>
            <a:solidFill>
              <a:srgbClr val="F0623E"/>
            </a:solidFill>
            <a:ln>
              <a:noFill/>
            </a:ln>
            <a:effectLst/>
          </c:spPr>
          <c:invertIfNegative val="0"/>
          <c:cat>
            <c:numRef>
              <c:f>Feuil1!$A$2:$A$3</c:f>
              <c:numCache>
                <c:formatCode>General</c:formatCode>
                <c:ptCount val="2"/>
                <c:pt idx="0">
                  <c:v>2011</c:v>
                </c:pt>
                <c:pt idx="1">
                  <c:v>2014</c:v>
                </c:pt>
              </c:numCache>
            </c:numRef>
          </c:cat>
          <c:val>
            <c:numRef>
              <c:f>Feuil1!$C$2:$C$3</c:f>
              <c:numCache>
                <c:formatCode>General</c:formatCode>
                <c:ptCount val="2"/>
                <c:pt idx="0">
                  <c:v>0.189</c:v>
                </c:pt>
                <c:pt idx="1">
                  <c:v>9.9000000000000005E-2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631367632"/>
        <c:axId val="631368024"/>
      </c:barChart>
      <c:catAx>
        <c:axId val="63136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1368024"/>
        <c:crosses val="autoZero"/>
        <c:auto val="1"/>
        <c:lblAlgn val="ctr"/>
        <c:lblOffset val="100"/>
        <c:noMultiLvlLbl val="0"/>
      </c:catAx>
      <c:valAx>
        <c:axId val="631368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136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177033161288699"/>
          <c:y val="4.6459285471938297E-2"/>
          <c:w val="0.69587655338458398"/>
          <c:h val="0.720795785591595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Délai entre le prescription et la réception du résultat du test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4271154176784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Feuil1!$A$5:$A$8</c:f>
              <c:strCache>
                <c:ptCount val="4"/>
                <c:pt idx="0">
                  <c:v>&gt;6 sem</c:v>
                </c:pt>
                <c:pt idx="1">
                  <c:v>4-6 sem</c:v>
                </c:pt>
                <c:pt idx="2">
                  <c:v>2-4 sem</c:v>
                </c:pt>
                <c:pt idx="3">
                  <c:v>&lt;2 sem</c:v>
                </c:pt>
              </c:strCache>
            </c:strRef>
          </c:cat>
          <c:val>
            <c:numRef>
              <c:f>Feuil1!$B$5:$B$8</c:f>
              <c:numCache>
                <c:formatCode>General</c:formatCode>
                <c:ptCount val="4"/>
                <c:pt idx="0">
                  <c:v>0.115894039735099</c:v>
                </c:pt>
                <c:pt idx="1">
                  <c:v>0.14569536423841101</c:v>
                </c:pt>
                <c:pt idx="2">
                  <c:v>0.47019867549668898</c:v>
                </c:pt>
                <c:pt idx="3">
                  <c:v>0.26821192052980097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21632392"/>
        <c:axId val="421633568"/>
      </c:barChart>
      <c:catAx>
        <c:axId val="421632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21633568"/>
        <c:crosses val="autoZero"/>
        <c:auto val="1"/>
        <c:lblAlgn val="ctr"/>
        <c:lblOffset val="100"/>
        <c:noMultiLvlLbl val="0"/>
      </c:catAx>
      <c:valAx>
        <c:axId val="421633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21632392"/>
        <c:crosses val="autoZero"/>
        <c:crossBetween val="between"/>
        <c:minorUnit val="0.0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22692472938699"/>
          <c:y val="3.3888481748118801E-2"/>
          <c:w val="0.89577307527061301"/>
          <c:h val="0.93222303650376304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Feuil1!$D$3</c:f>
              <c:strCache>
                <c:ptCount val="1"/>
                <c:pt idx="0">
                  <c:v>Délai moyen ±ET  de reception du compte rendu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Feuil1!$E$4:$E$5</c:f>
                <c:numCache>
                  <c:formatCode>General</c:formatCode>
                  <c:ptCount val="2"/>
                  <c:pt idx="0">
                    <c:v>28.2</c:v>
                  </c:pt>
                  <c:pt idx="1">
                    <c:v>17.2</c:v>
                  </c:pt>
                </c:numCache>
              </c:numRef>
            </c:plus>
            <c:minus>
              <c:numRef>
                <c:f>Feuil1!$E$4:$E$5</c:f>
                <c:numCache>
                  <c:formatCode>General</c:formatCode>
                  <c:ptCount val="2"/>
                  <c:pt idx="0">
                    <c:v>28.2</c:v>
                  </c:pt>
                  <c:pt idx="1">
                    <c:v>17.2</c:v>
                  </c:pt>
                </c:numCache>
              </c:numRef>
            </c:minus>
            <c:spPr>
              <a:noFill/>
              <a:ln w="41275" cap="flat" cmpd="sng" algn="ctr">
                <a:solidFill>
                  <a:srgbClr val="FFC000"/>
                </a:solidFill>
                <a:round/>
              </a:ln>
              <a:effectLst/>
            </c:spPr>
          </c:errBars>
          <c:xVal>
            <c:numRef>
              <c:f>Feuil1!$C$4:$C$5</c:f>
              <c:numCache>
                <c:formatCode>General</c:formatCode>
                <c:ptCount val="2"/>
                <c:pt idx="0">
                  <c:v>2011</c:v>
                </c:pt>
                <c:pt idx="1">
                  <c:v>2014</c:v>
                </c:pt>
              </c:numCache>
            </c:numRef>
          </c:xVal>
          <c:yVal>
            <c:numRef>
              <c:f>Feuil1!$D$4:$D$5</c:f>
              <c:numCache>
                <c:formatCode>General</c:formatCode>
                <c:ptCount val="2"/>
                <c:pt idx="0">
                  <c:v>23.6</c:v>
                </c:pt>
                <c:pt idx="1">
                  <c:v>24.6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381448"/>
        <c:axId val="136380272"/>
      </c:scatterChart>
      <c:valAx>
        <c:axId val="136381448"/>
        <c:scaling>
          <c:orientation val="minMax"/>
          <c:max val="2016"/>
          <c:min val="2009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6380272"/>
        <c:crosses val="autoZero"/>
        <c:crossBetween val="midCat"/>
      </c:valAx>
      <c:valAx>
        <c:axId val="13638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6381448"/>
        <c:crossesAt val="-1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FAAF0-AE86-4FD1-A7C7-4B91EFA11951}" type="datetimeFigureOut">
              <a:rPr lang="fr-FR" smtClean="0"/>
              <a:t>17/12/2015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EE75E-615B-43D4-AD32-0A70F0CEAE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11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9875" cy="37242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fr-FR" sz="1200" dirty="0" smtClean="0"/>
              <a:t>Etude observationnelle, nationale, rétrospective réalisée entre le 28/03 et le 8/04/ 2011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fr-FR" sz="1200" dirty="0" smtClean="0"/>
              <a:t>Patients pour lesquels un traitement de 1</a:t>
            </a:r>
            <a:r>
              <a:rPr lang="fr-FR" sz="1200" baseline="30000" dirty="0" smtClean="0"/>
              <a:t>ère</a:t>
            </a:r>
            <a:r>
              <a:rPr lang="fr-FR" sz="1200" dirty="0" smtClean="0"/>
              <a:t> ligne métastatique a été initié entre le 01/01/2011 et le 28/03/2011 (date de début de l</a:t>
            </a:r>
            <a:r>
              <a:rPr lang="ja-JP" altLang="fr-FR" sz="1200" dirty="0" smtClean="0"/>
              <a:t>’</a:t>
            </a:r>
            <a:r>
              <a:rPr lang="fr-FR" altLang="ja-JP" sz="1200" dirty="0" smtClean="0"/>
              <a:t>étude) </a:t>
            </a:r>
            <a:r>
              <a:rPr lang="fr-FR" altLang="ja-JP" sz="1200" dirty="0" smtClean="0">
                <a:latin typeface="Wingdings" charset="0"/>
              </a:rPr>
              <a:t></a:t>
            </a:r>
            <a:r>
              <a:rPr lang="fr-FR" altLang="ja-JP" sz="1200" dirty="0" smtClean="0"/>
              <a:t> Questionnaires (médecins)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r-FR" dirty="0" smtClean="0"/>
              <a:t>160 centres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r-FR" b="1" dirty="0" smtClean="0">
                <a:solidFill>
                  <a:srgbClr val="800000"/>
                </a:solidFill>
              </a:rPr>
              <a:t>538 questionnaires renvoyés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r-FR" b="1" dirty="0" smtClean="0">
                <a:solidFill>
                  <a:srgbClr val="800000"/>
                </a:solidFill>
              </a:rPr>
              <a:t>Méta synchrones</a:t>
            </a:r>
            <a:r>
              <a:rPr lang="fr-FR" b="1" baseline="0" dirty="0" smtClean="0">
                <a:solidFill>
                  <a:srgbClr val="800000"/>
                </a:solidFill>
              </a:rPr>
              <a:t> 69%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r-FR" sz="1200" b="1" dirty="0" smtClean="0">
                <a:solidFill>
                  <a:srgbClr val="FF6600"/>
                </a:solidFill>
              </a:rPr>
              <a:t>433 </a:t>
            </a:r>
            <a:r>
              <a:rPr lang="fr-FR" sz="1200" dirty="0" smtClean="0"/>
              <a:t>patients </a:t>
            </a:r>
            <a:r>
              <a:rPr lang="fr-FR" sz="1200" b="1" dirty="0" smtClean="0">
                <a:solidFill>
                  <a:srgbClr val="FF6600"/>
                </a:solidFill>
              </a:rPr>
              <a:t>(81,1%)</a:t>
            </a:r>
            <a:r>
              <a:rPr lang="fr-FR" sz="1200" b="1" dirty="0" smtClean="0"/>
              <a:t> </a:t>
            </a:r>
            <a:r>
              <a:rPr lang="fr-FR" sz="1200" dirty="0" smtClean="0"/>
              <a:t>ont eu une recherche de statut </a:t>
            </a:r>
            <a:r>
              <a:rPr lang="fr-FR" sz="1200" i="1" dirty="0" smtClean="0"/>
              <a:t>KRAS</a:t>
            </a:r>
            <a:r>
              <a:rPr lang="fr-FR" sz="1200" dirty="0" smtClean="0"/>
              <a:t> avant que soit initié ou au cours de la première ligne de traitement.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r-FR" sz="1200" dirty="0" smtClean="0">
                <a:solidFill>
                  <a:srgbClr val="FF6600"/>
                </a:solidFill>
              </a:rPr>
              <a:t>40% au moment du diagnostic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fr-FR" sz="1600" dirty="0" smtClean="0">
              <a:solidFill>
                <a:srgbClr val="FF6600"/>
              </a:solidFill>
            </a:endParaRPr>
          </a:p>
          <a:p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observational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retrospective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study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performed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160 French centres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2-week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period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2011.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main objective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evaluate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rate of KRAS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testing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patients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mCRC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having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initiated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first-line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therapy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Secondary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objectives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included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time of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techniques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reasons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non-prescription.</a:t>
            </a:r>
          </a:p>
          <a:p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Five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hundred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thirty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eight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mCRC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patients (67.1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Å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11.3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years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synchronous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metastases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69.9%)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enrolled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study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KRAS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testing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prescribed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81.1% of patients, in a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median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15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days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diagnosis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metastases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of 15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days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the initiation of the first-line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metastatic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chemotherapy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KRAS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status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available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87% of patients,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23.6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Å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28.2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days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but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choice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first-line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therapy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56.6% of patients.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Heterogeneity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reception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time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noteworthy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regions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(8.3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Å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7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days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38.8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Å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101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days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KRAS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testing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not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prescribed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mainly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due to the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planned</a:t>
            </a:r>
            <a:r>
              <a:rPr lang="fr-FR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non-prescription of an anti- EGFR </a:t>
            </a:r>
            <a:r>
              <a:rPr lang="fr-FR" sz="16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antibody</a:t>
            </a:r>
            <a:endParaRPr lang="fr-FR" sz="1600" dirty="0" smtClean="0">
              <a:solidFill>
                <a:srgbClr val="FF66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fr-FR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b="1" dirty="0" smtClean="0">
              <a:solidFill>
                <a:srgbClr val="8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 smtClean="0"/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endParaRPr lang="fr-FR" sz="1200" dirty="0" smtClean="0"/>
          </a:p>
          <a:p>
            <a:endParaRPr lang="de-DE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080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33AB"/>
                </a:solidFill>
                <a:latin typeface="+mn-lt"/>
                <a:cs typeface="+mn-cs"/>
              </a:rPr>
              <a:t>406 </a:t>
            </a:r>
            <a:r>
              <a:rPr lang="fr-FR" dirty="0" smtClean="0"/>
              <a:t>patients ont été inclus par </a:t>
            </a:r>
            <a:r>
              <a:rPr lang="fr-FR" b="1" dirty="0" smtClean="0">
                <a:solidFill>
                  <a:srgbClr val="0033AB"/>
                </a:solidFill>
                <a:latin typeface="+mn-lt"/>
                <a:cs typeface="+mn-cs"/>
              </a:rPr>
              <a:t>104</a:t>
            </a:r>
            <a:r>
              <a:rPr lang="fr-FR" dirty="0" smtClean="0"/>
              <a:t> médecins, dont </a:t>
            </a:r>
            <a:r>
              <a:rPr lang="fr-FR" b="1" dirty="0" smtClean="0">
                <a:solidFill>
                  <a:srgbClr val="0033AB"/>
                </a:solidFill>
                <a:latin typeface="+mn-lt"/>
                <a:cs typeface="+mn-cs"/>
              </a:rPr>
              <a:t>375 </a:t>
            </a:r>
            <a:r>
              <a:rPr lang="fr-FR" dirty="0" smtClean="0"/>
              <a:t>patients ont été analysés.</a:t>
            </a:r>
          </a:p>
          <a:p>
            <a:endParaRPr lang="fr-FR" dirty="0" smtClean="0"/>
          </a:p>
          <a:p>
            <a:r>
              <a:rPr lang="fr-FR" dirty="0" smtClean="0"/>
              <a:t>Environ </a:t>
            </a:r>
            <a:r>
              <a:rPr lang="fr-FR" b="1" dirty="0" smtClean="0">
                <a:solidFill>
                  <a:srgbClr val="0033AB"/>
                </a:solidFill>
              </a:rPr>
              <a:t>2700 médecins </a:t>
            </a:r>
            <a:r>
              <a:rPr lang="fr-FR" dirty="0" smtClean="0"/>
              <a:t>de l’ensemble des service de gastro-entérologie /</a:t>
            </a:r>
            <a:r>
              <a:rPr lang="fr-FR" dirty="0" err="1" smtClean="0"/>
              <a:t>onco</a:t>
            </a:r>
            <a:r>
              <a:rPr lang="fr-FR" dirty="0" smtClean="0"/>
              <a:t>/RT contactés:</a:t>
            </a:r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Soit issus de la base de données </a:t>
            </a:r>
            <a:r>
              <a:rPr lang="fr-FR" dirty="0" err="1" smtClean="0"/>
              <a:t>Cegedim</a:t>
            </a:r>
            <a:r>
              <a:rPr lang="fr-FR" dirty="0" smtClean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/>
              <a:t>Soit ayant déjà participé à une étude non interventionnelle sponsorisée par </a:t>
            </a:r>
            <a:r>
              <a:rPr lang="fr-FR" dirty="0" err="1" smtClean="0"/>
              <a:t>Merck</a:t>
            </a:r>
            <a:r>
              <a:rPr lang="fr-FR" dirty="0" smtClean="0"/>
              <a:t> </a:t>
            </a:r>
            <a:r>
              <a:rPr lang="fr-FR" dirty="0" err="1" smtClean="0"/>
              <a:t>Serono</a:t>
            </a:r>
            <a:r>
              <a:rPr lang="fr-FR" dirty="0" smtClean="0"/>
              <a:t> relative aux traitements de 1</a:t>
            </a:r>
            <a:r>
              <a:rPr lang="fr-FR" baseline="30000" dirty="0" smtClean="0"/>
              <a:t>ère</a:t>
            </a:r>
            <a:r>
              <a:rPr lang="fr-FR" dirty="0" smtClean="0"/>
              <a:t> ligne dans le </a:t>
            </a:r>
            <a:r>
              <a:rPr lang="fr-FR" dirty="0" err="1" smtClean="0"/>
              <a:t>CCRm</a:t>
            </a:r>
            <a:r>
              <a:rPr lang="fr-FR" dirty="0" smtClean="0"/>
              <a:t>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EE75E-615B-43D4-AD32-0A70F0CEAEA4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407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Caractéristiques</a:t>
            </a:r>
            <a:r>
              <a:rPr lang="fr-FR" baseline="0" dirty="0" smtClean="0"/>
              <a:t> en accord avec la littérature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EE75E-615B-43D4-AD32-0A70F0CEAEA4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225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Patients inclus et attendus par région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3 régions (Haute et Basse Normandie, Franche Comté) non représentées. Néanmoins, peu de patients étaient attendus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4Les régions PACA, </a:t>
            </a:r>
            <a:r>
              <a:rPr lang="fr-FR" dirty="0" err="1" smtClean="0"/>
              <a:t>Midi-Pyrenées</a:t>
            </a:r>
            <a:r>
              <a:rPr lang="fr-FR" dirty="0" smtClean="0"/>
              <a:t> et dans une moindre mesure Limousin et Champagne-Ardenne sont sur représentées.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0B5F53-64AC-42BE-BC06-E1653D484FC0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598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9875" cy="37242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Délai entre le diagnostic des métastases et la prescription du test manquant</a:t>
            </a:r>
          </a:p>
          <a:p>
            <a:endParaRPr lang="de-DE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665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EE75E-615B-43D4-AD32-0A70F0CEAEA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489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E855-EE79-4E44-B3EE-4A5202F42DD7}" type="datetimeFigureOut">
              <a:rPr lang="fr-FR" smtClean="0"/>
              <a:t>17/12/2015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AD03-A6D3-4935-8D96-00C2E939D3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60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E855-EE79-4E44-B3EE-4A5202F42DD7}" type="datetimeFigureOut">
              <a:rPr lang="fr-FR" smtClean="0"/>
              <a:t>17/12/2015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AD03-A6D3-4935-8D96-00C2E939D3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094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E855-EE79-4E44-B3EE-4A5202F42DD7}" type="datetimeFigureOut">
              <a:rPr lang="fr-FR" smtClean="0"/>
              <a:t>17/12/2015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AD03-A6D3-4935-8D96-00C2E939D3F4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3120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E855-EE79-4E44-B3EE-4A5202F42DD7}" type="datetimeFigureOut">
              <a:rPr lang="fr-FR" smtClean="0"/>
              <a:t>17/12/2015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AD03-A6D3-4935-8D96-00C2E939D3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367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E855-EE79-4E44-B3EE-4A5202F42DD7}" type="datetimeFigureOut">
              <a:rPr lang="fr-FR" smtClean="0"/>
              <a:t>17/12/2015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AD03-A6D3-4935-8D96-00C2E939D3F4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9924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E855-EE79-4E44-B3EE-4A5202F42DD7}" type="datetimeFigureOut">
              <a:rPr lang="fr-FR" smtClean="0"/>
              <a:t>17/12/2015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AD03-A6D3-4935-8D96-00C2E939D3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434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E855-EE79-4E44-B3EE-4A5202F42DD7}" type="datetimeFigureOut">
              <a:rPr lang="fr-FR" smtClean="0"/>
              <a:t>17/12/2015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AD03-A6D3-4935-8D96-00C2E939D3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705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E855-EE79-4E44-B3EE-4A5202F42DD7}" type="datetimeFigureOut">
              <a:rPr lang="fr-FR" smtClean="0"/>
              <a:t>17/12/2015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AD03-A6D3-4935-8D96-00C2E939D3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563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E855-EE79-4E44-B3EE-4A5202F42DD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17/12/2015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AD03-A6D3-4935-8D96-00C2E939D3F4}" type="slidenum">
              <a:rPr lang="fr-FR" smtClean="0">
                <a:solidFill>
                  <a:srgbClr val="4F81BD"/>
                </a:solidFill>
              </a:rPr>
              <a:pPr/>
              <a:t>‹N°›</a:t>
            </a:fld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8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E855-EE79-4E44-B3EE-4A5202F42DD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17/12/2015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AD03-A6D3-4935-8D96-00C2E939D3F4}" type="slidenum">
              <a:rPr lang="fr-FR" smtClean="0">
                <a:solidFill>
                  <a:srgbClr val="4F81BD"/>
                </a:solidFill>
              </a:rPr>
              <a:pPr/>
              <a:t>‹N°›</a:t>
            </a:fld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42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E855-EE79-4E44-B3EE-4A5202F42DD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17/12/2015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AD03-A6D3-4935-8D96-00C2E939D3F4}" type="slidenum">
              <a:rPr lang="fr-FR" smtClean="0">
                <a:solidFill>
                  <a:srgbClr val="4F81BD"/>
                </a:solidFill>
              </a:rPr>
              <a:pPr/>
              <a:t>‹N°›</a:t>
            </a:fld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60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E855-EE79-4E44-B3EE-4A5202F42DD7}" type="datetimeFigureOut">
              <a:rPr lang="fr-FR" smtClean="0"/>
              <a:t>17/12/2015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AD03-A6D3-4935-8D96-00C2E939D3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558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E855-EE79-4E44-B3EE-4A5202F42DD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17/12/2015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AD03-A6D3-4935-8D96-00C2E939D3F4}" type="slidenum">
              <a:rPr lang="fr-FR" smtClean="0">
                <a:solidFill>
                  <a:srgbClr val="4F81BD"/>
                </a:solidFill>
              </a:rPr>
              <a:pPr/>
              <a:t>‹N°›</a:t>
            </a:fld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351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E855-EE79-4E44-B3EE-4A5202F42DD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17/12/2015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AD03-A6D3-4935-8D96-00C2E939D3F4}" type="slidenum">
              <a:rPr lang="fr-FR" smtClean="0">
                <a:solidFill>
                  <a:srgbClr val="4F81BD"/>
                </a:solidFill>
              </a:rPr>
              <a:pPr/>
              <a:t>‹N°›</a:t>
            </a:fld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60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E855-EE79-4E44-B3EE-4A5202F42DD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17/12/2015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AD03-A6D3-4935-8D96-00C2E939D3F4}" type="slidenum">
              <a:rPr lang="fr-FR" smtClean="0">
                <a:solidFill>
                  <a:srgbClr val="4F81BD"/>
                </a:solidFill>
              </a:rPr>
              <a:pPr/>
              <a:t>‹N°›</a:t>
            </a:fld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97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E855-EE79-4E44-B3EE-4A5202F42DD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17/12/2015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AD03-A6D3-4935-8D96-00C2E939D3F4}" type="slidenum">
              <a:rPr lang="fr-FR" smtClean="0">
                <a:solidFill>
                  <a:srgbClr val="4F81BD"/>
                </a:solidFill>
              </a:rPr>
              <a:pPr/>
              <a:t>‹N°›</a:t>
            </a:fld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769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E855-EE79-4E44-B3EE-4A5202F42DD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17/12/2015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AD03-A6D3-4935-8D96-00C2E939D3F4}" type="slidenum">
              <a:rPr lang="fr-FR" smtClean="0">
                <a:solidFill>
                  <a:srgbClr val="4F81BD"/>
                </a:solidFill>
              </a:rPr>
              <a:pPr/>
              <a:t>‹N°›</a:t>
            </a:fld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704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E855-EE79-4E44-B3EE-4A5202F42DD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17/12/2015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AD03-A6D3-4935-8D96-00C2E939D3F4}" type="slidenum">
              <a:rPr lang="fr-FR" smtClean="0">
                <a:solidFill>
                  <a:srgbClr val="4F81BD"/>
                </a:solidFill>
              </a:rPr>
              <a:pPr/>
              <a:t>‹N°›</a:t>
            </a:fld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47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E855-EE79-4E44-B3EE-4A5202F42DD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17/12/2015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AD03-A6D3-4935-8D96-00C2E939D3F4}" type="slidenum">
              <a:rPr lang="fr-FR" smtClean="0">
                <a:solidFill>
                  <a:srgbClr val="4F81BD"/>
                </a:solidFill>
              </a:rPr>
              <a:pPr/>
              <a:t>‹N°›</a:t>
            </a:fld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764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E855-EE79-4E44-B3EE-4A5202F42DD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17/12/2015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AD03-A6D3-4935-8D96-00C2E939D3F4}" type="slidenum">
              <a:rPr lang="fr-FR" smtClean="0">
                <a:solidFill>
                  <a:srgbClr val="4F81BD"/>
                </a:solidFill>
              </a:rPr>
              <a:pPr/>
              <a:t>‹N°›</a:t>
            </a:fld>
            <a:endParaRPr lang="fr-FR">
              <a:solidFill>
                <a:srgbClr val="4F81BD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4F81BD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46536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E855-EE79-4E44-B3EE-4A5202F42DD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17/12/2015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AD03-A6D3-4935-8D96-00C2E939D3F4}" type="slidenum">
              <a:rPr lang="fr-FR" smtClean="0">
                <a:solidFill>
                  <a:srgbClr val="4F81BD"/>
                </a:solidFill>
              </a:rPr>
              <a:pPr/>
              <a:t>‹N°›</a:t>
            </a:fld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075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E855-EE79-4E44-B3EE-4A5202F42DD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17/12/2015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AD03-A6D3-4935-8D96-00C2E939D3F4}" type="slidenum">
              <a:rPr lang="fr-FR" smtClean="0">
                <a:solidFill>
                  <a:srgbClr val="4F81BD"/>
                </a:solidFill>
              </a:rPr>
              <a:pPr/>
              <a:t>‹N°›</a:t>
            </a:fld>
            <a:endParaRPr lang="fr-FR">
              <a:solidFill>
                <a:srgbClr val="4F81BD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6217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E855-EE79-4E44-B3EE-4A5202F42DD7}" type="datetimeFigureOut">
              <a:rPr lang="fr-FR" smtClean="0"/>
              <a:t>17/12/2015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AD03-A6D3-4935-8D96-00C2E939D3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7621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E855-EE79-4E44-B3EE-4A5202F42DD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17/12/2015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AD03-A6D3-4935-8D96-00C2E939D3F4}" type="slidenum">
              <a:rPr lang="fr-FR" smtClean="0">
                <a:solidFill>
                  <a:srgbClr val="4F81BD"/>
                </a:solidFill>
              </a:rPr>
              <a:pPr/>
              <a:t>‹N°›</a:t>
            </a:fld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770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E855-EE79-4E44-B3EE-4A5202F42DD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17/12/2015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AD03-A6D3-4935-8D96-00C2E939D3F4}" type="slidenum">
              <a:rPr lang="fr-FR" smtClean="0">
                <a:solidFill>
                  <a:srgbClr val="4F81BD"/>
                </a:solidFill>
              </a:rPr>
              <a:pPr/>
              <a:t>‹N°›</a:t>
            </a:fld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2272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E855-EE79-4E44-B3EE-4A5202F42DD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17/12/2015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AD03-A6D3-4935-8D96-00C2E939D3F4}" type="slidenum">
              <a:rPr lang="fr-FR" smtClean="0">
                <a:solidFill>
                  <a:srgbClr val="4F81BD"/>
                </a:solidFill>
              </a:rPr>
              <a:pPr/>
              <a:t>‹N°›</a:t>
            </a:fld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5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E855-EE79-4E44-B3EE-4A5202F42DD7}" type="datetimeFigureOut">
              <a:rPr lang="fr-FR" smtClean="0"/>
              <a:t>17/12/2015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AD03-A6D3-4935-8D96-00C2E939D3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74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E855-EE79-4E44-B3EE-4A5202F42DD7}" type="datetimeFigureOut">
              <a:rPr lang="fr-FR" smtClean="0"/>
              <a:t>17/12/2015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AD03-A6D3-4935-8D96-00C2E939D3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22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E855-EE79-4E44-B3EE-4A5202F42DD7}" type="datetimeFigureOut">
              <a:rPr lang="fr-FR" smtClean="0"/>
              <a:t>17/12/2015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AD03-A6D3-4935-8D96-00C2E939D3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759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E855-EE79-4E44-B3EE-4A5202F42DD7}" type="datetimeFigureOut">
              <a:rPr lang="fr-FR" smtClean="0"/>
              <a:t>17/12/2015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AD03-A6D3-4935-8D96-00C2E939D3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138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E855-EE79-4E44-B3EE-4A5202F42DD7}" type="datetimeFigureOut">
              <a:rPr lang="fr-FR" smtClean="0"/>
              <a:t>17/12/2015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AD03-A6D3-4935-8D96-00C2E939D3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38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E855-EE79-4E44-B3EE-4A5202F42DD7}" type="datetimeFigureOut">
              <a:rPr lang="fr-FR" smtClean="0"/>
              <a:t>17/12/2015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3AD03-A6D3-4935-8D96-00C2E939D3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283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8E855-EE79-4E44-B3EE-4A5202F42DD7}" type="datetimeFigureOut">
              <a:rPr lang="fr-FR" smtClean="0"/>
              <a:t>17/12/2015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43AD03-A6D3-4935-8D96-00C2E939D3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88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8E855-EE79-4E44-B3EE-4A5202F42DD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17/12/2015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43AD03-A6D3-4935-8D96-00C2E939D3F4}" type="slidenum">
              <a:rPr lang="fr-FR" smtClean="0">
                <a:solidFill>
                  <a:srgbClr val="4F81BD"/>
                </a:solidFill>
              </a:rPr>
              <a:pPr/>
              <a:t>‹N°›</a:t>
            </a:fld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0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33801" y="752634"/>
            <a:ext cx="8139450" cy="1035735"/>
          </a:xfrm>
        </p:spPr>
        <p:txBody>
          <a:bodyPr/>
          <a:lstStyle/>
          <a:p>
            <a:pPr algn="ctr"/>
            <a:r>
              <a:rPr lang="en-GB" dirty="0" smtClean="0"/>
              <a:t>FLASH RAS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77996" y="2181755"/>
            <a:ext cx="9428661" cy="1655762"/>
          </a:xfrm>
        </p:spPr>
        <p:txBody>
          <a:bodyPr>
            <a:noAutofit/>
          </a:bodyPr>
          <a:lstStyle/>
          <a:p>
            <a:pPr algn="ctr"/>
            <a:r>
              <a:rPr lang="fr-FR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Etude observationnelle rétrospective faisant un état des lieux des tests KRAS et NRAS en 2014 chez les patients atteints d’un cancer colorectal métastatique (</a:t>
            </a:r>
            <a:r>
              <a:rPr lang="fr-FR" sz="28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CCRm</a:t>
            </a:r>
            <a:r>
              <a:rPr lang="fr-FR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)</a:t>
            </a:r>
            <a:endParaRPr lang="en-GB" sz="28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fr-FR" sz="28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2657" y="4011385"/>
            <a:ext cx="91440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J-L. Merlin (A), A</a:t>
            </a:r>
            <a:r>
              <a:rPr lang="fr-FR" u="sng" dirty="0" smtClean="0">
                <a:solidFill>
                  <a:prstClr val="black"/>
                </a:solidFill>
              </a:rPr>
              <a:t>. Lièvre </a:t>
            </a:r>
            <a:r>
              <a:rPr lang="fr-FR" dirty="0" smtClean="0">
                <a:solidFill>
                  <a:prstClr val="black"/>
                </a:solidFill>
              </a:rPr>
              <a:t>(B), P. Laurent-</a:t>
            </a:r>
            <a:r>
              <a:rPr lang="fr-FR" dirty="0" err="1" smtClean="0">
                <a:solidFill>
                  <a:prstClr val="black"/>
                </a:solidFill>
              </a:rPr>
              <a:t>Puig</a:t>
            </a:r>
            <a:r>
              <a:rPr lang="fr-FR" dirty="0" smtClean="0">
                <a:solidFill>
                  <a:prstClr val="black"/>
                </a:solidFill>
              </a:rPr>
              <a:t> (C), M. </a:t>
            </a:r>
            <a:r>
              <a:rPr lang="fr-FR" dirty="0" err="1" smtClean="0">
                <a:solidFill>
                  <a:prstClr val="black"/>
                </a:solidFill>
              </a:rPr>
              <a:t>Ducreux</a:t>
            </a:r>
            <a:r>
              <a:rPr lang="fr-FR" dirty="0" smtClean="0">
                <a:solidFill>
                  <a:prstClr val="black"/>
                </a:solidFill>
              </a:rPr>
              <a:t> (D), P. </a:t>
            </a:r>
            <a:r>
              <a:rPr lang="fr-FR" dirty="0" err="1" smtClean="0">
                <a:solidFill>
                  <a:prstClr val="black"/>
                </a:solidFill>
              </a:rPr>
              <a:t>Artru</a:t>
            </a:r>
            <a:r>
              <a:rPr lang="fr-FR" dirty="0" smtClean="0">
                <a:solidFill>
                  <a:prstClr val="black"/>
                </a:solidFill>
              </a:rPr>
              <a:t> (E), J. Fuchs (F), C. Gicquel (F), J-C. Sabourin (G)</a:t>
            </a:r>
          </a:p>
          <a:p>
            <a:pPr algn="ctr"/>
            <a:endParaRPr lang="fr-FR" dirty="0" smtClean="0">
              <a:solidFill>
                <a:prstClr val="black"/>
              </a:solidFill>
            </a:endParaRPr>
          </a:p>
          <a:p>
            <a:pPr algn="ctr"/>
            <a:r>
              <a:rPr lang="fr-FR" dirty="0" smtClean="0">
                <a:solidFill>
                  <a:prstClr val="black"/>
                </a:solidFill>
              </a:rPr>
              <a:t>(A) Institut de Cancérologie de Lorraine, Nancy ; (B) </a:t>
            </a:r>
            <a:r>
              <a:rPr lang="fr-FR" dirty="0">
                <a:solidFill>
                  <a:prstClr val="black"/>
                </a:solidFill>
              </a:rPr>
              <a:t>Institut Curie-Hôpital René </a:t>
            </a:r>
            <a:r>
              <a:rPr lang="fr-FR" dirty="0" smtClean="0">
                <a:solidFill>
                  <a:prstClr val="black"/>
                </a:solidFill>
              </a:rPr>
              <a:t>Huguenin, Saint-Cloud ; (C) Hôpital Européen Georges Pompidou, Paris ; (D) Institut Gustave Roussy, Villejuif ; (E) Hôpital Jean Mermoz, Lyon ; (F) Merck Serono, Lyon ; (G) CHU Charles-Nicolle, Rouen.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39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39048" y="242659"/>
            <a:ext cx="9272717" cy="1042282"/>
          </a:xfrm>
        </p:spPr>
        <p:txBody>
          <a:bodyPr>
            <a:normAutofit fontScale="90000"/>
          </a:bodyPr>
          <a:lstStyle/>
          <a:p>
            <a:r>
              <a:rPr lang="fr-FR" dirty="0"/>
              <a:t>Evolution du délai entre </a:t>
            </a:r>
            <a:r>
              <a:rPr lang="fr-FR" dirty="0" smtClean="0"/>
              <a:t>la prescription et la réception des résultats du test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idx="1"/>
          </p:nvPr>
        </p:nvSpPr>
        <p:spPr>
          <a:xfrm>
            <a:off x="466988" y="1868566"/>
            <a:ext cx="11067600" cy="105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33AB"/>
                </a:solidFill>
                <a:latin typeface="Arial" charset="0"/>
                <a:cs typeface="Arial" charset="0"/>
              </a:rPr>
              <a:t>Pas </a:t>
            </a:r>
            <a:r>
              <a:rPr lang="fr-FR" b="1" kern="1200" dirty="0" smtClean="0">
                <a:solidFill>
                  <a:srgbClr val="0033AB"/>
                </a:solidFill>
                <a:latin typeface="Arial" charset="0"/>
                <a:cs typeface="Arial" charset="0"/>
              </a:rPr>
              <a:t>d’augmentation </a:t>
            </a:r>
            <a:r>
              <a:rPr lang="fr-FR" dirty="0"/>
              <a:t>des délais médian et moyen de réception du compte-rendu de génotypage entre 2011 </a:t>
            </a:r>
            <a:r>
              <a:rPr lang="fr-FR" dirty="0" smtClean="0"/>
              <a:t>et 2014 malgré </a:t>
            </a:r>
            <a:r>
              <a:rPr lang="fr-FR" dirty="0"/>
              <a:t>le nombre accru d’exons testés (</a:t>
            </a:r>
            <a:r>
              <a:rPr lang="fr-FR" dirty="0" smtClean="0"/>
              <a:t>1 exon en 2011 vs 6 </a:t>
            </a:r>
            <a:r>
              <a:rPr lang="fr-FR" dirty="0"/>
              <a:t>en 2014).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33AB"/>
                </a:solidFill>
                <a:latin typeface="Arial" charset="0"/>
                <a:cs typeface="Arial" charset="0"/>
              </a:rPr>
              <a:t>Homogénéisation</a:t>
            </a:r>
            <a:r>
              <a:rPr lang="fr-FR" dirty="0" smtClean="0"/>
              <a:t> de la </a:t>
            </a:r>
            <a:r>
              <a:rPr lang="fr-FR" dirty="0"/>
              <a:t>durée du </a:t>
            </a:r>
            <a:r>
              <a:rPr lang="fr-FR" dirty="0" smtClean="0"/>
              <a:t>délai</a:t>
            </a:r>
            <a:endParaRPr lang="fr-FR" dirty="0"/>
          </a:p>
        </p:txBody>
      </p:sp>
      <p:graphicFrame>
        <p:nvGraphicFramePr>
          <p:cNvPr id="12" name="Graphique 11"/>
          <p:cNvGraphicFramePr/>
          <p:nvPr>
            <p:extLst>
              <p:ext uri="{D42A27DB-BD31-4B8C-83A1-F6EECF244321}">
                <p14:modId xmlns:p14="http://schemas.microsoft.com/office/powerpoint/2010/main" val="1344877222"/>
              </p:ext>
            </p:extLst>
          </p:nvPr>
        </p:nvGraphicFramePr>
        <p:xfrm>
          <a:off x="5552665" y="3325650"/>
          <a:ext cx="5999066" cy="2696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557660" y="5971676"/>
            <a:ext cx="4282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Délai moyen (en jour) entre la demande de test et la réception du résultat</a:t>
            </a:r>
            <a:endParaRPr lang="fr-FR" sz="1400" dirty="0"/>
          </a:p>
        </p:txBody>
      </p:sp>
      <p:grpSp>
        <p:nvGrpSpPr>
          <p:cNvPr id="6" name="Groupe 5"/>
          <p:cNvGrpSpPr/>
          <p:nvPr/>
        </p:nvGrpSpPr>
        <p:grpSpPr>
          <a:xfrm>
            <a:off x="673658" y="3369782"/>
            <a:ext cx="3588100" cy="2389954"/>
            <a:chOff x="167471" y="3504251"/>
            <a:chExt cx="3279086" cy="2389954"/>
          </a:xfrm>
        </p:grpSpPr>
        <p:graphicFrame>
          <p:nvGraphicFramePr>
            <p:cNvPr id="15" name="Graphique 14"/>
            <p:cNvGraphicFramePr>
              <a:graphicFrameLocks/>
            </p:cNvGraphicFramePr>
            <p:nvPr>
              <p:extLst/>
            </p:nvPr>
          </p:nvGraphicFramePr>
          <p:xfrm>
            <a:off x="167471" y="3504251"/>
            <a:ext cx="3279086" cy="22443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ZoneTexte 15"/>
            <p:cNvSpPr txBox="1"/>
            <p:nvPr/>
          </p:nvSpPr>
          <p:spPr>
            <a:xfrm>
              <a:off x="1008026" y="5675003"/>
              <a:ext cx="992739" cy="2192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2011</a:t>
              </a:r>
              <a:endParaRPr lang="fr-FR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318911" y="5675003"/>
              <a:ext cx="1017714" cy="2192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2014</a:t>
              </a:r>
              <a:endParaRPr lang="fr-FR" dirty="0"/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6320808" y="5937905"/>
            <a:ext cx="4052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Distribution du délai entre la demande de test et la réception du résultat</a:t>
            </a:r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1946050" y="4332063"/>
            <a:ext cx="1458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33AB"/>
                </a:solidFill>
              </a:rPr>
              <a:t>23.6±28.2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352708" y="4329734"/>
            <a:ext cx="1361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33AB"/>
                </a:solidFill>
              </a:rPr>
              <a:t>24.6±17.2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009529" y="4811060"/>
            <a:ext cx="227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≥ 4 semaines: 26</a:t>
            </a:r>
            <a:r>
              <a:rPr lang="fr-FR" b="1" dirty="0">
                <a:solidFill>
                  <a:srgbClr val="FF0000"/>
                </a:solidFill>
              </a:rPr>
              <a:t>% </a:t>
            </a:r>
          </a:p>
        </p:txBody>
      </p:sp>
      <p:sp>
        <p:nvSpPr>
          <p:cNvPr id="8" name="Rectangle 7"/>
          <p:cNvSpPr/>
          <p:nvPr/>
        </p:nvSpPr>
        <p:spPr>
          <a:xfrm>
            <a:off x="5393765" y="4422588"/>
            <a:ext cx="3361764" cy="101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35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7098" y="460188"/>
            <a:ext cx="8596668" cy="824753"/>
          </a:xfrm>
        </p:spPr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1800" y="1510926"/>
            <a:ext cx="10960100" cy="446246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En 2014, le </a:t>
            </a:r>
            <a:r>
              <a:rPr lang="fr-FR" b="1" dirty="0" err="1">
                <a:solidFill>
                  <a:srgbClr val="0033AB"/>
                </a:solidFill>
              </a:rPr>
              <a:t>génotypage</a:t>
            </a:r>
            <a:r>
              <a:rPr lang="fr-FR" b="1" dirty="0">
                <a:solidFill>
                  <a:srgbClr val="0033AB"/>
                </a:solidFill>
              </a:rPr>
              <a:t> RAS, prescrit dans 90%, est ancré dans la pratique </a:t>
            </a:r>
            <a:r>
              <a:rPr lang="fr-FR" dirty="0"/>
              <a:t>de </a:t>
            </a:r>
            <a:r>
              <a:rPr lang="fr-FR" dirty="0" smtClean="0"/>
              <a:t>prise en charge </a:t>
            </a:r>
            <a:r>
              <a:rPr lang="fr-FR" dirty="0"/>
              <a:t>des patients </a:t>
            </a:r>
            <a:r>
              <a:rPr lang="fr-FR" dirty="0" err="1"/>
              <a:t>CCRm</a:t>
            </a:r>
            <a:r>
              <a:rPr lang="fr-FR" dirty="0"/>
              <a:t> et sa prescription est en progression par rapport à 2011</a:t>
            </a:r>
            <a:r>
              <a:rPr lang="fr-FR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Bien que </a:t>
            </a:r>
            <a:r>
              <a:rPr lang="fr-FR" b="1" dirty="0">
                <a:solidFill>
                  <a:srgbClr val="0033AB"/>
                </a:solidFill>
              </a:rPr>
              <a:t>prescrit dans le mois suivant le diagnostic de </a:t>
            </a:r>
            <a:r>
              <a:rPr lang="fr-FR" b="1" dirty="0" err="1">
                <a:solidFill>
                  <a:srgbClr val="0033AB"/>
                </a:solidFill>
              </a:rPr>
              <a:t>CCRm</a:t>
            </a:r>
            <a:r>
              <a:rPr lang="fr-FR" b="1" dirty="0">
                <a:solidFill>
                  <a:srgbClr val="0033AB"/>
                </a:solidFill>
              </a:rPr>
              <a:t> chez la majorité des pts</a:t>
            </a:r>
            <a:r>
              <a:rPr lang="fr-FR" dirty="0" smtClean="0"/>
              <a:t>, </a:t>
            </a:r>
            <a:r>
              <a:rPr lang="fr-FR" dirty="0"/>
              <a:t>la prescription du test </a:t>
            </a:r>
            <a:r>
              <a:rPr lang="fr-FR" dirty="0" smtClean="0"/>
              <a:t>RAS </a:t>
            </a:r>
            <a:r>
              <a:rPr lang="fr-FR" dirty="0"/>
              <a:t>plus d’un mois après le diagnostic </a:t>
            </a:r>
            <a:r>
              <a:rPr lang="fr-FR" dirty="0" smtClean="0"/>
              <a:t>chez </a:t>
            </a:r>
            <a:r>
              <a:rPr lang="fr-FR" dirty="0"/>
              <a:t>24,5 % des </a:t>
            </a:r>
            <a:r>
              <a:rPr lang="fr-FR" dirty="0" smtClean="0"/>
              <a:t>patients est peu </a:t>
            </a:r>
            <a:r>
              <a:rPr lang="fr-FR" dirty="0"/>
              <a:t>compatible avec une décision thérapeutique de 1</a:t>
            </a:r>
            <a:r>
              <a:rPr lang="fr-FR" baseline="30000" dirty="0"/>
              <a:t>ère</a:t>
            </a:r>
            <a:r>
              <a:rPr lang="fr-FR" dirty="0"/>
              <a:t> ligne tenant compte du statut mutationnel RAS du patient.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33AB"/>
                </a:solidFill>
              </a:rPr>
              <a:t>Entre 2011 et 2014</a:t>
            </a:r>
            <a:r>
              <a:rPr lang="fr-FR" dirty="0"/>
              <a:t>, les </a:t>
            </a:r>
            <a:r>
              <a:rPr lang="fr-FR" b="1" dirty="0">
                <a:solidFill>
                  <a:srgbClr val="0033AB"/>
                </a:solidFill>
              </a:rPr>
              <a:t>délais d’obtention</a:t>
            </a:r>
            <a:r>
              <a:rPr lang="fr-FR" dirty="0" smtClean="0"/>
              <a:t> </a:t>
            </a:r>
            <a:r>
              <a:rPr lang="fr-FR" dirty="0"/>
              <a:t>du </a:t>
            </a:r>
            <a:r>
              <a:rPr lang="fr-FR" dirty="0" smtClean="0"/>
              <a:t>résultat du test RAS sont </a:t>
            </a:r>
            <a:r>
              <a:rPr lang="fr-FR" b="1" dirty="0">
                <a:solidFill>
                  <a:srgbClr val="0033AB"/>
                </a:solidFill>
              </a:rPr>
              <a:t>identiques</a:t>
            </a:r>
            <a:r>
              <a:rPr lang="fr-FR" dirty="0" smtClean="0"/>
              <a:t>, avec tendance </a:t>
            </a:r>
            <a:r>
              <a:rPr lang="fr-FR" dirty="0"/>
              <a:t>à </a:t>
            </a:r>
            <a:r>
              <a:rPr lang="fr-FR" dirty="0" smtClean="0"/>
              <a:t>une </a:t>
            </a:r>
            <a:r>
              <a:rPr lang="fr-FR" b="1" dirty="0">
                <a:solidFill>
                  <a:srgbClr val="0033AB"/>
                </a:solidFill>
              </a:rPr>
              <a:t>homogénéisation</a:t>
            </a:r>
            <a:r>
              <a:rPr lang="fr-FR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Cette </a:t>
            </a:r>
            <a:r>
              <a:rPr lang="fr-FR" dirty="0"/>
              <a:t>étude témoigne de la </a:t>
            </a:r>
            <a:r>
              <a:rPr lang="fr-FR" b="1" dirty="0">
                <a:solidFill>
                  <a:srgbClr val="0033AB"/>
                </a:solidFill>
              </a:rPr>
              <a:t>réactivité de chaque acteur </a:t>
            </a:r>
            <a:r>
              <a:rPr lang="fr-FR" dirty="0"/>
              <a:t>de la </a:t>
            </a:r>
            <a:r>
              <a:rPr lang="fr-FR" dirty="0" smtClean="0"/>
              <a:t>prise en charge </a:t>
            </a:r>
            <a:r>
              <a:rPr lang="fr-FR" dirty="0"/>
              <a:t>du patient atteint de </a:t>
            </a:r>
            <a:r>
              <a:rPr lang="fr-FR" dirty="0" err="1"/>
              <a:t>CCRm</a:t>
            </a:r>
            <a:r>
              <a:rPr lang="fr-FR" dirty="0"/>
              <a:t> dans le déploiement de nouveaux tests </a:t>
            </a:r>
            <a:r>
              <a:rPr lang="fr-FR" dirty="0" smtClean="0"/>
              <a:t>prédictifs (clinicien, </a:t>
            </a:r>
            <a:r>
              <a:rPr lang="fr-FR" dirty="0" err="1" smtClean="0"/>
              <a:t>anapath</a:t>
            </a:r>
            <a:r>
              <a:rPr lang="fr-FR" dirty="0" smtClean="0"/>
              <a:t>, biologiste moléculaire)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De </a:t>
            </a:r>
            <a:r>
              <a:rPr lang="fr-FR" b="1" dirty="0">
                <a:solidFill>
                  <a:srgbClr val="0033AB"/>
                </a:solidFill>
              </a:rPr>
              <a:t>nouvelles techniques utilisant l’ADN tumoral circulant </a:t>
            </a:r>
            <a:r>
              <a:rPr lang="fr-FR" dirty="0"/>
              <a:t>sont actuellement en cours de mise au point et de validation afin de permettre la recherche de mutations RAS sur une simple prise de </a:t>
            </a:r>
            <a:r>
              <a:rPr lang="fr-FR" dirty="0" smtClean="0"/>
              <a:t>sang, ce </a:t>
            </a:r>
            <a:r>
              <a:rPr lang="fr-FR" dirty="0"/>
              <a:t>qui permettrait d’améliorer et d’homogénéiser encore le délai d’obtention du statut RAS.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39D7B7-299D-4E4D-9E4E-80892351D7FE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Liens d’intérêt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Merck</a:t>
            </a:r>
            <a:r>
              <a:rPr lang="fr-FR" dirty="0" smtClean="0"/>
              <a:t> </a:t>
            </a:r>
            <a:r>
              <a:rPr lang="fr-FR" dirty="0" err="1" smtClean="0"/>
              <a:t>Serono</a:t>
            </a:r>
            <a:endParaRPr lang="fr-FR" dirty="0" smtClean="0"/>
          </a:p>
          <a:p>
            <a:r>
              <a:rPr lang="fr-FR" dirty="0" smtClean="0"/>
              <a:t>Roche</a:t>
            </a:r>
          </a:p>
          <a:p>
            <a:r>
              <a:rPr lang="fr-FR" dirty="0" smtClean="0"/>
              <a:t>Sanofi</a:t>
            </a:r>
          </a:p>
          <a:p>
            <a:r>
              <a:rPr lang="fr-FR" dirty="0" smtClean="0"/>
              <a:t>Lilly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39D7B7-299D-4E4D-9E4E-80892351D7FE}" type="slidenum">
              <a:rPr lang="en-GB" smtClean="0">
                <a:solidFill>
                  <a:srgbClr val="4F81BD"/>
                </a:solidFill>
              </a:rPr>
              <a:pPr>
                <a:defRPr/>
              </a:pPr>
              <a:t>2</a:t>
            </a:fld>
            <a:endParaRPr lang="en-GB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20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2358176" y="914400"/>
            <a:ext cx="88392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sz="1000">
                <a:solidFill>
                  <a:prstClr val="black"/>
                </a:solidFill>
                <a:latin typeface="Comic Sans MS" charset="0"/>
              </a:rPr>
              <a:t>membrane</a:t>
            </a:r>
            <a:endParaRPr lang="fr-FR" sz="1600">
              <a:solidFill>
                <a:prstClr val="black"/>
              </a:solidFill>
              <a:latin typeface="Comic Sans MS" charset="0"/>
            </a:endParaRPr>
          </a:p>
        </p:txBody>
      </p:sp>
      <p:grpSp>
        <p:nvGrpSpPr>
          <p:cNvPr id="33794" name="Group 3"/>
          <p:cNvGrpSpPr>
            <a:grpSpLocks/>
          </p:cNvGrpSpPr>
          <p:nvPr/>
        </p:nvGrpSpPr>
        <p:grpSpPr bwMode="auto">
          <a:xfrm>
            <a:off x="4896061" y="523875"/>
            <a:ext cx="306916" cy="1000125"/>
            <a:chOff x="1632" y="1152"/>
            <a:chExt cx="336" cy="1824"/>
          </a:xfrm>
        </p:grpSpPr>
        <p:sp>
          <p:nvSpPr>
            <p:cNvPr id="33906" name="Rectangle 4"/>
            <p:cNvSpPr>
              <a:spLocks noChangeArrowheads="1"/>
            </p:cNvSpPr>
            <p:nvPr/>
          </p:nvSpPr>
          <p:spPr bwMode="auto">
            <a:xfrm>
              <a:off x="1776" y="1968"/>
              <a:ext cx="48" cy="240"/>
            </a:xfrm>
            <a:prstGeom prst="rect">
              <a:avLst/>
            </a:prstGeom>
            <a:solidFill>
              <a:srgbClr val="E4862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3907" name="Oval 5"/>
            <p:cNvSpPr>
              <a:spLocks noChangeArrowheads="1"/>
            </p:cNvSpPr>
            <p:nvPr/>
          </p:nvSpPr>
          <p:spPr bwMode="auto">
            <a:xfrm>
              <a:off x="1680" y="2208"/>
              <a:ext cx="240" cy="768"/>
            </a:xfrm>
            <a:prstGeom prst="ellipse">
              <a:avLst/>
            </a:prstGeom>
            <a:solidFill>
              <a:srgbClr val="E4862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solidFill>
                  <a:prstClr val="black"/>
                </a:solidFill>
                <a:latin typeface="Comic Sans MS" charset="0"/>
              </a:endParaRPr>
            </a:p>
          </p:txBody>
        </p:sp>
        <p:sp>
          <p:nvSpPr>
            <p:cNvPr id="33908" name="Oval 6"/>
            <p:cNvSpPr>
              <a:spLocks noChangeArrowheads="1"/>
            </p:cNvSpPr>
            <p:nvPr/>
          </p:nvSpPr>
          <p:spPr bwMode="auto">
            <a:xfrm>
              <a:off x="1728" y="1680"/>
              <a:ext cx="144" cy="288"/>
            </a:xfrm>
            <a:prstGeom prst="ellipse">
              <a:avLst/>
            </a:prstGeom>
            <a:solidFill>
              <a:srgbClr val="E4862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3909" name="Oval 7"/>
            <p:cNvSpPr>
              <a:spLocks noChangeArrowheads="1"/>
            </p:cNvSpPr>
            <p:nvPr/>
          </p:nvSpPr>
          <p:spPr bwMode="auto">
            <a:xfrm>
              <a:off x="1728" y="1392"/>
              <a:ext cx="144" cy="288"/>
            </a:xfrm>
            <a:prstGeom prst="ellipse">
              <a:avLst/>
            </a:prstGeom>
            <a:solidFill>
              <a:srgbClr val="E4862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3910" name="AutoShape 8"/>
            <p:cNvSpPr>
              <a:spLocks noChangeArrowheads="1"/>
            </p:cNvSpPr>
            <p:nvPr/>
          </p:nvSpPr>
          <p:spPr bwMode="auto">
            <a:xfrm rot="-10797904">
              <a:off x="1632" y="1152"/>
              <a:ext cx="336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4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400"/>
                    <a:pt x="16199" y="7817"/>
                    <a:pt x="1619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E48620"/>
            </a:solidFill>
            <a:ln w="9525">
              <a:solidFill>
                <a:srgbClr val="0F0F0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sp>
        <p:nvSpPr>
          <p:cNvPr id="33795" name="AutoShape 9"/>
          <p:cNvSpPr>
            <a:spLocks noChangeArrowheads="1"/>
          </p:cNvSpPr>
          <p:nvPr/>
        </p:nvSpPr>
        <p:spPr bwMode="auto">
          <a:xfrm>
            <a:off x="5507776" y="1389064"/>
            <a:ext cx="203200" cy="134937"/>
          </a:xfrm>
          <a:prstGeom prst="flowChartConnector">
            <a:avLst/>
          </a:prstGeom>
          <a:solidFill>
            <a:srgbClr val="AE201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900">
                <a:solidFill>
                  <a:prstClr val="black"/>
                </a:solidFill>
                <a:latin typeface="Comic Sans MS" charset="0"/>
              </a:rPr>
              <a:t>P</a:t>
            </a:r>
            <a:endParaRPr lang="fr-FR" sz="1600">
              <a:solidFill>
                <a:prstClr val="black"/>
              </a:solidFill>
              <a:latin typeface="Comic Sans MS" charset="0"/>
            </a:endParaRPr>
          </a:p>
        </p:txBody>
      </p:sp>
      <p:sp>
        <p:nvSpPr>
          <p:cNvPr id="33796" name="AutoShape 10"/>
          <p:cNvSpPr>
            <a:spLocks noChangeArrowheads="1"/>
          </p:cNvSpPr>
          <p:nvPr/>
        </p:nvSpPr>
        <p:spPr bwMode="auto">
          <a:xfrm>
            <a:off x="1748576" y="228600"/>
            <a:ext cx="508000" cy="304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E4E153"/>
          </a:solidFill>
          <a:ln w="9525">
            <a:solidFill>
              <a:srgbClr val="0F0F0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3797" name="Line 11"/>
          <p:cNvSpPr>
            <a:spLocks noChangeShapeType="1"/>
          </p:cNvSpPr>
          <p:nvPr/>
        </p:nvSpPr>
        <p:spPr bwMode="auto">
          <a:xfrm>
            <a:off x="2459776" y="381000"/>
            <a:ext cx="508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3798" name="Text Box 12"/>
          <p:cNvSpPr txBox="1">
            <a:spLocks noChangeArrowheads="1"/>
          </p:cNvSpPr>
          <p:nvPr/>
        </p:nvSpPr>
        <p:spPr bwMode="auto">
          <a:xfrm>
            <a:off x="122976" y="76201"/>
            <a:ext cx="1828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prstClr val="black"/>
                </a:solidFill>
                <a:latin typeface="Comic Sans MS" charset="0"/>
              </a:rPr>
              <a:t>Ligand</a:t>
            </a:r>
            <a:r>
              <a:rPr lang="en-US" sz="1400">
                <a:solidFill>
                  <a:prstClr val="black"/>
                </a:solidFill>
                <a:latin typeface="Comic Sans MS" charset="0"/>
              </a:rPr>
              <a:t> 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3799" name="Text Box 13"/>
          <p:cNvSpPr txBox="1">
            <a:spLocks noChangeArrowheads="1"/>
          </p:cNvSpPr>
          <p:nvPr/>
        </p:nvSpPr>
        <p:spPr bwMode="auto">
          <a:xfrm>
            <a:off x="1443776" y="457200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prstClr val="black"/>
                </a:solidFill>
                <a:latin typeface="Comic Sans MS" charset="0"/>
              </a:rPr>
              <a:t>EGFR</a:t>
            </a:r>
            <a:endParaRPr lang="en-US" sz="2000">
              <a:solidFill>
                <a:prstClr val="black"/>
              </a:solidFill>
            </a:endParaRPr>
          </a:p>
        </p:txBody>
      </p:sp>
      <p:grpSp>
        <p:nvGrpSpPr>
          <p:cNvPr id="33800" name="Group 14"/>
          <p:cNvGrpSpPr>
            <a:grpSpLocks/>
          </p:cNvGrpSpPr>
          <p:nvPr/>
        </p:nvGrpSpPr>
        <p:grpSpPr bwMode="auto">
          <a:xfrm>
            <a:off x="5302461" y="533400"/>
            <a:ext cx="306916" cy="1000125"/>
            <a:chOff x="1632" y="1152"/>
            <a:chExt cx="336" cy="1824"/>
          </a:xfrm>
        </p:grpSpPr>
        <p:sp>
          <p:nvSpPr>
            <p:cNvPr id="33901" name="Rectangle 15"/>
            <p:cNvSpPr>
              <a:spLocks noChangeArrowheads="1"/>
            </p:cNvSpPr>
            <p:nvPr/>
          </p:nvSpPr>
          <p:spPr bwMode="auto">
            <a:xfrm>
              <a:off x="1776" y="1968"/>
              <a:ext cx="48" cy="240"/>
            </a:xfrm>
            <a:prstGeom prst="rect">
              <a:avLst/>
            </a:prstGeom>
            <a:solidFill>
              <a:srgbClr val="E4862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3902" name="Oval 16"/>
            <p:cNvSpPr>
              <a:spLocks noChangeArrowheads="1"/>
            </p:cNvSpPr>
            <p:nvPr/>
          </p:nvSpPr>
          <p:spPr bwMode="auto">
            <a:xfrm>
              <a:off x="1680" y="2208"/>
              <a:ext cx="240" cy="768"/>
            </a:xfrm>
            <a:prstGeom prst="ellipse">
              <a:avLst/>
            </a:prstGeom>
            <a:solidFill>
              <a:srgbClr val="E4862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solidFill>
                  <a:prstClr val="black"/>
                </a:solidFill>
                <a:latin typeface="Comic Sans MS" charset="0"/>
              </a:endParaRPr>
            </a:p>
          </p:txBody>
        </p:sp>
        <p:sp>
          <p:nvSpPr>
            <p:cNvPr id="33903" name="Oval 17"/>
            <p:cNvSpPr>
              <a:spLocks noChangeArrowheads="1"/>
            </p:cNvSpPr>
            <p:nvPr/>
          </p:nvSpPr>
          <p:spPr bwMode="auto">
            <a:xfrm>
              <a:off x="1728" y="1680"/>
              <a:ext cx="144" cy="288"/>
            </a:xfrm>
            <a:prstGeom prst="ellipse">
              <a:avLst/>
            </a:prstGeom>
            <a:solidFill>
              <a:srgbClr val="E4862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3904" name="Oval 18"/>
            <p:cNvSpPr>
              <a:spLocks noChangeArrowheads="1"/>
            </p:cNvSpPr>
            <p:nvPr/>
          </p:nvSpPr>
          <p:spPr bwMode="auto">
            <a:xfrm>
              <a:off x="1728" y="1392"/>
              <a:ext cx="144" cy="288"/>
            </a:xfrm>
            <a:prstGeom prst="ellipse">
              <a:avLst/>
            </a:prstGeom>
            <a:solidFill>
              <a:srgbClr val="E4862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3905" name="AutoShape 19"/>
            <p:cNvSpPr>
              <a:spLocks noChangeArrowheads="1"/>
            </p:cNvSpPr>
            <p:nvPr/>
          </p:nvSpPr>
          <p:spPr bwMode="auto">
            <a:xfrm rot="-10797904">
              <a:off x="1632" y="1152"/>
              <a:ext cx="336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4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400"/>
                    <a:pt x="16199" y="7817"/>
                    <a:pt x="1619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E48620"/>
            </a:solidFill>
            <a:ln w="9525">
              <a:solidFill>
                <a:srgbClr val="0F0F0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sp>
        <p:nvSpPr>
          <p:cNvPr id="33801" name="AutoShape 20"/>
          <p:cNvSpPr>
            <a:spLocks noChangeArrowheads="1"/>
          </p:cNvSpPr>
          <p:nvPr/>
        </p:nvSpPr>
        <p:spPr bwMode="auto">
          <a:xfrm>
            <a:off x="5507776" y="1219200"/>
            <a:ext cx="203200" cy="134938"/>
          </a:xfrm>
          <a:prstGeom prst="flowChartConnector">
            <a:avLst/>
          </a:prstGeom>
          <a:solidFill>
            <a:srgbClr val="AE201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900">
                <a:solidFill>
                  <a:prstClr val="black"/>
                </a:solidFill>
                <a:latin typeface="Comic Sans MS" charset="0"/>
              </a:rPr>
              <a:t>P</a:t>
            </a:r>
            <a:endParaRPr lang="fr-FR" sz="1600">
              <a:solidFill>
                <a:prstClr val="black"/>
              </a:solidFill>
              <a:latin typeface="Comic Sans MS" charset="0"/>
            </a:endParaRPr>
          </a:p>
        </p:txBody>
      </p:sp>
      <p:sp>
        <p:nvSpPr>
          <p:cNvPr id="33802" name="AutoShape 21"/>
          <p:cNvSpPr>
            <a:spLocks noChangeArrowheads="1"/>
          </p:cNvSpPr>
          <p:nvPr/>
        </p:nvSpPr>
        <p:spPr bwMode="auto">
          <a:xfrm>
            <a:off x="2967776" y="457200"/>
            <a:ext cx="508000" cy="304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E4E153"/>
          </a:solidFill>
          <a:ln w="9525">
            <a:solidFill>
              <a:srgbClr val="0F0F0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3803" name="Rectangle 22"/>
          <p:cNvSpPr>
            <a:spLocks noChangeArrowheads="1"/>
          </p:cNvSpPr>
          <p:nvPr/>
        </p:nvSpPr>
        <p:spPr bwMode="auto">
          <a:xfrm>
            <a:off x="8250976" y="1143000"/>
            <a:ext cx="812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prstClr val="black"/>
                </a:solidFill>
              </a:rPr>
              <a:t>PIP3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3804" name="Rectangle 23"/>
          <p:cNvSpPr>
            <a:spLocks noChangeArrowheads="1"/>
          </p:cNvSpPr>
          <p:nvPr/>
        </p:nvSpPr>
        <p:spPr bwMode="auto">
          <a:xfrm>
            <a:off x="8250976" y="2590800"/>
            <a:ext cx="812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prstClr val="black"/>
                </a:solidFill>
              </a:rPr>
              <a:t>AKT1/2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3805" name="Rectangle 24"/>
          <p:cNvSpPr>
            <a:spLocks noChangeArrowheads="1"/>
          </p:cNvSpPr>
          <p:nvPr/>
        </p:nvSpPr>
        <p:spPr bwMode="auto">
          <a:xfrm>
            <a:off x="8149376" y="3200400"/>
            <a:ext cx="10160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prstClr val="black"/>
                </a:solidFill>
              </a:rPr>
              <a:t>mTOR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3806" name="Rectangle 25"/>
          <p:cNvSpPr>
            <a:spLocks noChangeArrowheads="1"/>
          </p:cNvSpPr>
          <p:nvPr/>
        </p:nvSpPr>
        <p:spPr bwMode="auto">
          <a:xfrm>
            <a:off x="6422176" y="1143000"/>
            <a:ext cx="812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prstClr val="black"/>
                </a:solidFill>
              </a:rPr>
              <a:t>PIP2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3807" name="Rectangle 26"/>
          <p:cNvSpPr>
            <a:spLocks noChangeArrowheads="1"/>
          </p:cNvSpPr>
          <p:nvPr/>
        </p:nvSpPr>
        <p:spPr bwMode="auto">
          <a:xfrm>
            <a:off x="8250976" y="1981200"/>
            <a:ext cx="812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prstClr val="black"/>
                </a:solidFill>
              </a:rPr>
              <a:t>PDK1/2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3808" name="Line 28"/>
          <p:cNvSpPr>
            <a:spLocks noChangeShapeType="1"/>
          </p:cNvSpPr>
          <p:nvPr/>
        </p:nvSpPr>
        <p:spPr bwMode="auto">
          <a:xfrm>
            <a:off x="7234976" y="1219200"/>
            <a:ext cx="101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3809" name="Line 29"/>
          <p:cNvSpPr>
            <a:spLocks noChangeShapeType="1"/>
          </p:cNvSpPr>
          <p:nvPr/>
        </p:nvSpPr>
        <p:spPr bwMode="auto">
          <a:xfrm flipV="1">
            <a:off x="7641376" y="1219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3810" name="Line 30"/>
          <p:cNvSpPr>
            <a:spLocks noChangeShapeType="1"/>
          </p:cNvSpPr>
          <p:nvPr/>
        </p:nvSpPr>
        <p:spPr bwMode="auto">
          <a:xfrm>
            <a:off x="5710976" y="1524000"/>
            <a:ext cx="142240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3811" name="Line 31"/>
          <p:cNvSpPr>
            <a:spLocks noChangeShapeType="1"/>
          </p:cNvSpPr>
          <p:nvPr/>
        </p:nvSpPr>
        <p:spPr bwMode="auto">
          <a:xfrm>
            <a:off x="8657376" y="1371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3812" name="Line 32"/>
          <p:cNvSpPr>
            <a:spLocks noChangeShapeType="1"/>
          </p:cNvSpPr>
          <p:nvPr/>
        </p:nvSpPr>
        <p:spPr bwMode="auto">
          <a:xfrm>
            <a:off x="8657376" y="2209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3813" name="Line 33"/>
          <p:cNvSpPr>
            <a:spLocks noChangeShapeType="1"/>
          </p:cNvSpPr>
          <p:nvPr/>
        </p:nvSpPr>
        <p:spPr bwMode="auto">
          <a:xfrm>
            <a:off x="8657376" y="2819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3814" name="Rectangle 34"/>
          <p:cNvSpPr>
            <a:spLocks noChangeArrowheads="1"/>
          </p:cNvSpPr>
          <p:nvPr/>
        </p:nvSpPr>
        <p:spPr bwMode="auto">
          <a:xfrm>
            <a:off x="10384576" y="3962400"/>
            <a:ext cx="812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prstClr val="black"/>
                </a:solidFill>
              </a:rPr>
              <a:t>eIF4E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3815" name="Rectangle 35"/>
          <p:cNvSpPr>
            <a:spLocks noChangeArrowheads="1"/>
          </p:cNvSpPr>
          <p:nvPr/>
        </p:nvSpPr>
        <p:spPr bwMode="auto">
          <a:xfrm>
            <a:off x="10384576" y="3505200"/>
            <a:ext cx="812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prstClr val="black"/>
                </a:solidFill>
              </a:rPr>
              <a:t>4EBP1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3816" name="Rectangle 36"/>
          <p:cNvSpPr>
            <a:spLocks noChangeArrowheads="1"/>
          </p:cNvSpPr>
          <p:nvPr/>
        </p:nvSpPr>
        <p:spPr bwMode="auto">
          <a:xfrm>
            <a:off x="9368576" y="3886200"/>
            <a:ext cx="812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prstClr val="black"/>
                </a:solidFill>
              </a:rPr>
              <a:t>p70S6K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3817" name="AutoShape 37"/>
          <p:cNvSpPr>
            <a:spLocks/>
          </p:cNvSpPr>
          <p:nvPr/>
        </p:nvSpPr>
        <p:spPr bwMode="auto">
          <a:xfrm rot="-5398852">
            <a:off x="10208628" y="3251466"/>
            <a:ext cx="150813" cy="2029883"/>
          </a:xfrm>
          <a:prstGeom prst="leftBracket">
            <a:avLst>
              <a:gd name="adj" fmla="val 8412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3818" name="Rectangle 39"/>
          <p:cNvSpPr>
            <a:spLocks noChangeArrowheads="1"/>
          </p:cNvSpPr>
          <p:nvPr/>
        </p:nvSpPr>
        <p:spPr bwMode="auto">
          <a:xfrm>
            <a:off x="8454176" y="3886200"/>
            <a:ext cx="711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prstClr val="black"/>
                </a:solidFill>
              </a:rPr>
              <a:t>BAD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3819" name="AutoShape 40"/>
          <p:cNvSpPr>
            <a:spLocks/>
          </p:cNvSpPr>
          <p:nvPr/>
        </p:nvSpPr>
        <p:spPr bwMode="auto">
          <a:xfrm rot="-5398852">
            <a:off x="8732519" y="3911071"/>
            <a:ext cx="152400" cy="709084"/>
          </a:xfrm>
          <a:prstGeom prst="leftBracket">
            <a:avLst>
              <a:gd name="adj" fmla="val 2908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3820" name="AutoShape 42"/>
          <p:cNvSpPr>
            <a:spLocks noChangeArrowheads="1"/>
          </p:cNvSpPr>
          <p:nvPr/>
        </p:nvSpPr>
        <p:spPr bwMode="auto">
          <a:xfrm>
            <a:off x="10079776" y="4343400"/>
            <a:ext cx="3048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3821" name="AutoShape 43"/>
          <p:cNvSpPr>
            <a:spLocks noChangeArrowheads="1"/>
          </p:cNvSpPr>
          <p:nvPr/>
        </p:nvSpPr>
        <p:spPr bwMode="auto">
          <a:xfrm>
            <a:off x="8657376" y="4343400"/>
            <a:ext cx="3048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3822" name="Line 44"/>
          <p:cNvSpPr>
            <a:spLocks noChangeShapeType="1"/>
          </p:cNvSpPr>
          <p:nvPr/>
        </p:nvSpPr>
        <p:spPr bwMode="auto">
          <a:xfrm>
            <a:off x="9165376" y="35052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3823" name="Line 45"/>
          <p:cNvSpPr>
            <a:spLocks noChangeShapeType="1"/>
          </p:cNvSpPr>
          <p:nvPr/>
        </p:nvSpPr>
        <p:spPr bwMode="auto">
          <a:xfrm>
            <a:off x="9266976" y="3429000"/>
            <a:ext cx="1016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3824" name="Line 46"/>
          <p:cNvSpPr>
            <a:spLocks noChangeShapeType="1"/>
          </p:cNvSpPr>
          <p:nvPr/>
        </p:nvSpPr>
        <p:spPr bwMode="auto">
          <a:xfrm>
            <a:off x="10282976" y="3505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3825" name="Line 47"/>
          <p:cNvSpPr>
            <a:spLocks noChangeShapeType="1"/>
          </p:cNvSpPr>
          <p:nvPr/>
        </p:nvSpPr>
        <p:spPr bwMode="auto">
          <a:xfrm>
            <a:off x="10790976" y="3733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3826" name="Line 48"/>
          <p:cNvSpPr>
            <a:spLocks noChangeShapeType="1"/>
          </p:cNvSpPr>
          <p:nvPr/>
        </p:nvSpPr>
        <p:spPr bwMode="auto">
          <a:xfrm>
            <a:off x="10689376" y="3886200"/>
            <a:ext cx="20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3827" name="Line 49"/>
          <p:cNvSpPr>
            <a:spLocks noChangeShapeType="1"/>
          </p:cNvSpPr>
          <p:nvPr/>
        </p:nvSpPr>
        <p:spPr bwMode="auto">
          <a:xfrm>
            <a:off x="8758976" y="350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3828" name="Line 50"/>
          <p:cNvSpPr>
            <a:spLocks noChangeShapeType="1"/>
          </p:cNvSpPr>
          <p:nvPr/>
        </p:nvSpPr>
        <p:spPr bwMode="auto">
          <a:xfrm>
            <a:off x="8657376" y="3810000"/>
            <a:ext cx="20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3829" name="Rectangle 51"/>
          <p:cNvSpPr>
            <a:spLocks noChangeArrowheads="1"/>
          </p:cNvSpPr>
          <p:nvPr/>
        </p:nvSpPr>
        <p:spPr bwMode="auto">
          <a:xfrm>
            <a:off x="7234976" y="3886200"/>
            <a:ext cx="711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prstClr val="black"/>
                </a:solidFill>
              </a:rPr>
              <a:t>VEGF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3830" name="AutoShape 52"/>
          <p:cNvSpPr>
            <a:spLocks/>
          </p:cNvSpPr>
          <p:nvPr/>
        </p:nvSpPr>
        <p:spPr bwMode="auto">
          <a:xfrm rot="-5398852">
            <a:off x="7513319" y="3912658"/>
            <a:ext cx="152400" cy="709084"/>
          </a:xfrm>
          <a:prstGeom prst="leftBracket">
            <a:avLst>
              <a:gd name="adj" fmla="val 2908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3831" name="AutoShape 54"/>
          <p:cNvSpPr>
            <a:spLocks noChangeArrowheads="1"/>
          </p:cNvSpPr>
          <p:nvPr/>
        </p:nvSpPr>
        <p:spPr bwMode="auto">
          <a:xfrm>
            <a:off x="7438176" y="4343400"/>
            <a:ext cx="3048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3832" name="Line 55"/>
          <p:cNvSpPr>
            <a:spLocks noChangeShapeType="1"/>
          </p:cNvSpPr>
          <p:nvPr/>
        </p:nvSpPr>
        <p:spPr bwMode="auto">
          <a:xfrm flipH="1">
            <a:off x="7641376" y="3505200"/>
            <a:ext cx="508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3833" name="Rectangle 56"/>
          <p:cNvSpPr>
            <a:spLocks noChangeArrowheads="1"/>
          </p:cNvSpPr>
          <p:nvPr/>
        </p:nvSpPr>
        <p:spPr bwMode="auto">
          <a:xfrm>
            <a:off x="6320576" y="3657600"/>
            <a:ext cx="711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prstClr val="black"/>
                </a:solidFill>
              </a:rPr>
              <a:t>GSK3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3834" name="Rectangle 57"/>
          <p:cNvSpPr>
            <a:spLocks noChangeArrowheads="1"/>
          </p:cNvSpPr>
          <p:nvPr/>
        </p:nvSpPr>
        <p:spPr bwMode="auto">
          <a:xfrm>
            <a:off x="5507776" y="3657600"/>
            <a:ext cx="711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prstClr val="black"/>
                </a:solidFill>
              </a:rPr>
              <a:t>p21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3835" name="Rectangle 58"/>
          <p:cNvSpPr>
            <a:spLocks noChangeArrowheads="1"/>
          </p:cNvSpPr>
          <p:nvPr/>
        </p:nvSpPr>
        <p:spPr bwMode="auto">
          <a:xfrm>
            <a:off x="5507776" y="3886200"/>
            <a:ext cx="711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prstClr val="black"/>
                </a:solidFill>
              </a:rPr>
              <a:t>p27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3836" name="AutoShape 59"/>
          <p:cNvSpPr>
            <a:spLocks/>
          </p:cNvSpPr>
          <p:nvPr/>
        </p:nvSpPr>
        <p:spPr bwMode="auto">
          <a:xfrm rot="-5398852">
            <a:off x="6190667" y="3402807"/>
            <a:ext cx="153987" cy="1727200"/>
          </a:xfrm>
          <a:prstGeom prst="leftBracket">
            <a:avLst>
              <a:gd name="adj" fmla="val 7010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3837" name="AutoShape 61"/>
          <p:cNvSpPr>
            <a:spLocks noChangeArrowheads="1"/>
          </p:cNvSpPr>
          <p:nvPr/>
        </p:nvSpPr>
        <p:spPr bwMode="auto">
          <a:xfrm>
            <a:off x="6218976" y="4344988"/>
            <a:ext cx="3048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3838" name="Line 62"/>
          <p:cNvSpPr>
            <a:spLocks noChangeShapeType="1"/>
          </p:cNvSpPr>
          <p:nvPr/>
        </p:nvSpPr>
        <p:spPr bwMode="auto">
          <a:xfrm flipH="1">
            <a:off x="6320576" y="2819400"/>
            <a:ext cx="1828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3839" name="Line 63"/>
          <p:cNvSpPr>
            <a:spLocks noChangeShapeType="1"/>
          </p:cNvSpPr>
          <p:nvPr/>
        </p:nvSpPr>
        <p:spPr bwMode="auto">
          <a:xfrm>
            <a:off x="6218976" y="3429000"/>
            <a:ext cx="203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3840" name="Rectangle 64"/>
          <p:cNvSpPr>
            <a:spLocks noChangeArrowheads="1"/>
          </p:cNvSpPr>
          <p:nvPr/>
        </p:nvSpPr>
        <p:spPr bwMode="auto">
          <a:xfrm>
            <a:off x="2328543" y="1524000"/>
            <a:ext cx="711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prstClr val="white"/>
                </a:solidFill>
              </a:rPr>
              <a:t>Grb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33841" name="Rectangle 65"/>
          <p:cNvSpPr>
            <a:spLocks noChangeArrowheads="1"/>
          </p:cNvSpPr>
          <p:nvPr/>
        </p:nvSpPr>
        <p:spPr bwMode="auto">
          <a:xfrm>
            <a:off x="2328543" y="1752600"/>
            <a:ext cx="711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prstClr val="white"/>
                </a:solidFill>
              </a:rPr>
              <a:t>hSOS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33842" name="Rectangle 66"/>
          <p:cNvSpPr>
            <a:spLocks noChangeArrowheads="1"/>
          </p:cNvSpPr>
          <p:nvPr/>
        </p:nvSpPr>
        <p:spPr bwMode="auto">
          <a:xfrm>
            <a:off x="2328543" y="3962400"/>
            <a:ext cx="711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prstClr val="white"/>
                </a:solidFill>
              </a:rPr>
              <a:t>MEK1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33843" name="Rectangle 67"/>
          <p:cNvSpPr>
            <a:spLocks noChangeArrowheads="1"/>
          </p:cNvSpPr>
          <p:nvPr/>
        </p:nvSpPr>
        <p:spPr bwMode="auto">
          <a:xfrm>
            <a:off x="2328543" y="4191000"/>
            <a:ext cx="711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prstClr val="white"/>
                </a:solidFill>
              </a:rPr>
              <a:t>MEK2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33844" name="Rectangle 68"/>
          <p:cNvSpPr>
            <a:spLocks noChangeArrowheads="1"/>
          </p:cNvSpPr>
          <p:nvPr/>
        </p:nvSpPr>
        <p:spPr bwMode="auto">
          <a:xfrm>
            <a:off x="2328543" y="4572000"/>
            <a:ext cx="711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prstClr val="white"/>
                </a:solidFill>
              </a:rPr>
              <a:t>ERK1/2</a:t>
            </a: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3845" name="AutoShape 69"/>
          <p:cNvCxnSpPr>
            <a:cxnSpLocks noChangeShapeType="1"/>
            <a:stCxn id="33843" idx="2"/>
            <a:endCxn id="33844" idx="0"/>
          </p:cNvCxnSpPr>
          <p:nvPr/>
        </p:nvCxnSpPr>
        <p:spPr bwMode="auto">
          <a:xfrm>
            <a:off x="2684143" y="4419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3846" name="Line 70"/>
          <p:cNvSpPr>
            <a:spLocks noChangeShapeType="1"/>
          </p:cNvSpPr>
          <p:nvPr/>
        </p:nvSpPr>
        <p:spPr bwMode="auto">
          <a:xfrm flipH="1">
            <a:off x="3069376" y="1524000"/>
            <a:ext cx="182880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3847" name="Text Box 71"/>
          <p:cNvSpPr txBox="1">
            <a:spLocks noChangeArrowheads="1"/>
          </p:cNvSpPr>
          <p:nvPr/>
        </p:nvSpPr>
        <p:spPr bwMode="auto">
          <a:xfrm>
            <a:off x="9368576" y="2027239"/>
            <a:ext cx="2702984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prstClr val="black"/>
                </a:solidFill>
                <a:latin typeface="Comic Sans MS" charset="0"/>
              </a:rPr>
              <a:t>Voie PI3K/AKT</a:t>
            </a:r>
          </a:p>
        </p:txBody>
      </p:sp>
      <p:sp>
        <p:nvSpPr>
          <p:cNvPr id="33848" name="Text Box 72"/>
          <p:cNvSpPr txBox="1">
            <a:spLocks noChangeArrowheads="1"/>
          </p:cNvSpPr>
          <p:nvPr/>
        </p:nvSpPr>
        <p:spPr bwMode="auto">
          <a:xfrm>
            <a:off x="326176" y="1295401"/>
            <a:ext cx="1930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prstClr val="black"/>
                </a:solidFill>
                <a:latin typeface="Comic Sans MS" charset="0"/>
              </a:rPr>
              <a:t>Voie Ras/MAPK</a:t>
            </a:r>
          </a:p>
        </p:txBody>
      </p:sp>
      <p:sp>
        <p:nvSpPr>
          <p:cNvPr id="33849" name="Freeform 73"/>
          <p:cNvSpPr>
            <a:spLocks/>
          </p:cNvSpPr>
          <p:nvPr/>
        </p:nvSpPr>
        <p:spPr bwMode="auto">
          <a:xfrm>
            <a:off x="4186976" y="6324600"/>
            <a:ext cx="1727200" cy="152400"/>
          </a:xfrm>
          <a:custGeom>
            <a:avLst/>
            <a:gdLst>
              <a:gd name="T0" fmla="*/ 0 w 1536"/>
              <a:gd name="T1" fmla="*/ 0 h 144"/>
              <a:gd name="T2" fmla="*/ 2147483647 w 1536"/>
              <a:gd name="T3" fmla="*/ 2147483647 h 144"/>
              <a:gd name="T4" fmla="*/ 2147483647 w 1536"/>
              <a:gd name="T5" fmla="*/ 0 h 144"/>
              <a:gd name="T6" fmla="*/ 2147483647 w 1536"/>
              <a:gd name="T7" fmla="*/ 2147483647 h 144"/>
              <a:gd name="T8" fmla="*/ 2147483647 w 1536"/>
              <a:gd name="T9" fmla="*/ 0 h 144"/>
              <a:gd name="T10" fmla="*/ 2147483647 w 1536"/>
              <a:gd name="T11" fmla="*/ 2147483647 h 144"/>
              <a:gd name="T12" fmla="*/ 2147483647 w 1536"/>
              <a:gd name="T13" fmla="*/ 0 h 144"/>
              <a:gd name="T14" fmla="*/ 2147483647 w 1536"/>
              <a:gd name="T15" fmla="*/ 2147483647 h 1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36"/>
              <a:gd name="T25" fmla="*/ 0 h 144"/>
              <a:gd name="T26" fmla="*/ 1536 w 1536"/>
              <a:gd name="T27" fmla="*/ 144 h 1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36" h="144">
                <a:moveTo>
                  <a:pt x="0" y="0"/>
                </a:moveTo>
                <a:cubicBezTo>
                  <a:pt x="64" y="72"/>
                  <a:pt x="128" y="144"/>
                  <a:pt x="192" y="144"/>
                </a:cubicBezTo>
                <a:cubicBezTo>
                  <a:pt x="256" y="144"/>
                  <a:pt x="312" y="0"/>
                  <a:pt x="384" y="0"/>
                </a:cubicBezTo>
                <a:cubicBezTo>
                  <a:pt x="456" y="0"/>
                  <a:pt x="544" y="144"/>
                  <a:pt x="624" y="144"/>
                </a:cubicBezTo>
                <a:cubicBezTo>
                  <a:pt x="704" y="144"/>
                  <a:pt x="784" y="0"/>
                  <a:pt x="864" y="0"/>
                </a:cubicBezTo>
                <a:cubicBezTo>
                  <a:pt x="944" y="0"/>
                  <a:pt x="1024" y="144"/>
                  <a:pt x="1104" y="144"/>
                </a:cubicBezTo>
                <a:cubicBezTo>
                  <a:pt x="1184" y="144"/>
                  <a:pt x="1272" y="0"/>
                  <a:pt x="1344" y="0"/>
                </a:cubicBezTo>
                <a:cubicBezTo>
                  <a:pt x="1416" y="0"/>
                  <a:pt x="1504" y="120"/>
                  <a:pt x="1536" y="144"/>
                </a:cubicBezTo>
              </a:path>
            </a:pathLst>
          </a:custGeom>
          <a:noFill/>
          <a:ln w="76200">
            <a:solidFill>
              <a:srgbClr val="D89DE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3850" name="Freeform 74"/>
          <p:cNvSpPr>
            <a:spLocks/>
          </p:cNvSpPr>
          <p:nvPr/>
        </p:nvSpPr>
        <p:spPr bwMode="auto">
          <a:xfrm>
            <a:off x="4491776" y="6324600"/>
            <a:ext cx="1727200" cy="152400"/>
          </a:xfrm>
          <a:custGeom>
            <a:avLst/>
            <a:gdLst>
              <a:gd name="T0" fmla="*/ 0 w 1536"/>
              <a:gd name="T1" fmla="*/ 0 h 144"/>
              <a:gd name="T2" fmla="*/ 2147483647 w 1536"/>
              <a:gd name="T3" fmla="*/ 2147483647 h 144"/>
              <a:gd name="T4" fmla="*/ 2147483647 w 1536"/>
              <a:gd name="T5" fmla="*/ 0 h 144"/>
              <a:gd name="T6" fmla="*/ 2147483647 w 1536"/>
              <a:gd name="T7" fmla="*/ 2147483647 h 144"/>
              <a:gd name="T8" fmla="*/ 2147483647 w 1536"/>
              <a:gd name="T9" fmla="*/ 0 h 144"/>
              <a:gd name="T10" fmla="*/ 2147483647 w 1536"/>
              <a:gd name="T11" fmla="*/ 2147483647 h 144"/>
              <a:gd name="T12" fmla="*/ 2147483647 w 1536"/>
              <a:gd name="T13" fmla="*/ 0 h 144"/>
              <a:gd name="T14" fmla="*/ 2147483647 w 1536"/>
              <a:gd name="T15" fmla="*/ 2147483647 h 1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36"/>
              <a:gd name="T25" fmla="*/ 0 h 144"/>
              <a:gd name="T26" fmla="*/ 1536 w 1536"/>
              <a:gd name="T27" fmla="*/ 144 h 1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36" h="144">
                <a:moveTo>
                  <a:pt x="0" y="0"/>
                </a:moveTo>
                <a:cubicBezTo>
                  <a:pt x="64" y="72"/>
                  <a:pt x="128" y="144"/>
                  <a:pt x="192" y="144"/>
                </a:cubicBezTo>
                <a:cubicBezTo>
                  <a:pt x="256" y="144"/>
                  <a:pt x="312" y="0"/>
                  <a:pt x="384" y="0"/>
                </a:cubicBezTo>
                <a:cubicBezTo>
                  <a:pt x="456" y="0"/>
                  <a:pt x="544" y="144"/>
                  <a:pt x="624" y="144"/>
                </a:cubicBezTo>
                <a:cubicBezTo>
                  <a:pt x="704" y="144"/>
                  <a:pt x="784" y="0"/>
                  <a:pt x="864" y="0"/>
                </a:cubicBezTo>
                <a:cubicBezTo>
                  <a:pt x="944" y="0"/>
                  <a:pt x="1024" y="144"/>
                  <a:pt x="1104" y="144"/>
                </a:cubicBezTo>
                <a:cubicBezTo>
                  <a:pt x="1184" y="144"/>
                  <a:pt x="1272" y="0"/>
                  <a:pt x="1344" y="0"/>
                </a:cubicBezTo>
                <a:cubicBezTo>
                  <a:pt x="1416" y="0"/>
                  <a:pt x="1504" y="120"/>
                  <a:pt x="1536" y="144"/>
                </a:cubicBezTo>
              </a:path>
            </a:pathLst>
          </a:custGeom>
          <a:noFill/>
          <a:ln w="76200">
            <a:solidFill>
              <a:srgbClr val="D89DE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3851" name="Text Box 75"/>
          <p:cNvSpPr txBox="1">
            <a:spLocks noChangeArrowheads="1"/>
          </p:cNvSpPr>
          <p:nvPr/>
        </p:nvSpPr>
        <p:spPr bwMode="auto">
          <a:xfrm>
            <a:off x="3069376" y="5745164"/>
            <a:ext cx="1422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>
                <a:solidFill>
                  <a:prstClr val="black"/>
                </a:solidFill>
                <a:latin typeface="Comic Sans MS" charset="0"/>
              </a:rPr>
              <a:t>transcription</a:t>
            </a:r>
            <a:endParaRPr lang="fr-FR" sz="1200">
              <a:solidFill>
                <a:prstClr val="black"/>
              </a:solidFill>
            </a:endParaRPr>
          </a:p>
        </p:txBody>
      </p:sp>
      <p:sp>
        <p:nvSpPr>
          <p:cNvPr id="33852" name="AutoShape 77"/>
          <p:cNvSpPr>
            <a:spLocks noChangeArrowheads="1"/>
          </p:cNvSpPr>
          <p:nvPr/>
        </p:nvSpPr>
        <p:spPr bwMode="auto">
          <a:xfrm>
            <a:off x="2561376" y="5715000"/>
            <a:ext cx="6096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3853" name="AutoShape 78"/>
          <p:cNvSpPr>
            <a:spLocks/>
          </p:cNvSpPr>
          <p:nvPr/>
        </p:nvSpPr>
        <p:spPr bwMode="auto">
          <a:xfrm>
            <a:off x="3170976" y="5562600"/>
            <a:ext cx="101600" cy="609600"/>
          </a:xfrm>
          <a:prstGeom prst="leftBracket">
            <a:avLst>
              <a:gd name="adj" fmla="val 6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3854" name="AutoShape 79"/>
          <p:cNvSpPr>
            <a:spLocks noChangeArrowheads="1"/>
          </p:cNvSpPr>
          <p:nvPr/>
        </p:nvSpPr>
        <p:spPr bwMode="auto">
          <a:xfrm rot="-5449188">
            <a:off x="4313183" y="5866607"/>
            <a:ext cx="458787" cy="304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3855" name="Line 80"/>
          <p:cNvSpPr>
            <a:spLocks noChangeShapeType="1"/>
          </p:cNvSpPr>
          <p:nvPr/>
        </p:nvSpPr>
        <p:spPr bwMode="auto">
          <a:xfrm flipH="1" flipV="1">
            <a:off x="9165376" y="1295400"/>
            <a:ext cx="406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3856" name="Line 81"/>
          <p:cNvSpPr>
            <a:spLocks noChangeShapeType="1"/>
          </p:cNvSpPr>
          <p:nvPr/>
        </p:nvSpPr>
        <p:spPr bwMode="auto">
          <a:xfrm>
            <a:off x="9165376" y="121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3857" name="AutoShape 82"/>
          <p:cNvSpPr>
            <a:spLocks noChangeArrowheads="1"/>
          </p:cNvSpPr>
          <p:nvPr/>
        </p:nvSpPr>
        <p:spPr bwMode="auto">
          <a:xfrm>
            <a:off x="7133376" y="1524000"/>
            <a:ext cx="1016000" cy="4572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prstClr val="black"/>
                </a:solidFill>
              </a:rPr>
              <a:t>PI3K</a:t>
            </a:r>
          </a:p>
        </p:txBody>
      </p:sp>
      <p:sp>
        <p:nvSpPr>
          <p:cNvPr id="33858" name="AutoShape 83"/>
          <p:cNvSpPr>
            <a:spLocks noChangeArrowheads="1"/>
          </p:cNvSpPr>
          <p:nvPr/>
        </p:nvSpPr>
        <p:spPr bwMode="auto">
          <a:xfrm>
            <a:off x="2256576" y="2481263"/>
            <a:ext cx="914400" cy="381000"/>
          </a:xfrm>
          <a:prstGeom prst="irregularSeal2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prstClr val="white"/>
                </a:solidFill>
              </a:rPr>
              <a:t>Ras</a:t>
            </a:r>
          </a:p>
        </p:txBody>
      </p:sp>
      <p:sp>
        <p:nvSpPr>
          <p:cNvPr id="33859" name="AutoShape 84"/>
          <p:cNvSpPr>
            <a:spLocks noChangeArrowheads="1"/>
          </p:cNvSpPr>
          <p:nvPr/>
        </p:nvSpPr>
        <p:spPr bwMode="auto">
          <a:xfrm>
            <a:off x="2256576" y="3243263"/>
            <a:ext cx="914400" cy="381000"/>
          </a:xfrm>
          <a:prstGeom prst="irregularSeal2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prstClr val="white"/>
                </a:solidFill>
              </a:rPr>
              <a:t>Raf</a:t>
            </a:r>
          </a:p>
        </p:txBody>
      </p:sp>
      <p:sp>
        <p:nvSpPr>
          <p:cNvPr id="33860" name="Line 85"/>
          <p:cNvSpPr>
            <a:spLocks noChangeShapeType="1"/>
          </p:cNvSpPr>
          <p:nvPr/>
        </p:nvSpPr>
        <p:spPr bwMode="auto">
          <a:xfrm>
            <a:off x="2662976" y="36242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3861" name="Line 86"/>
          <p:cNvSpPr>
            <a:spLocks noChangeShapeType="1"/>
          </p:cNvSpPr>
          <p:nvPr/>
        </p:nvSpPr>
        <p:spPr bwMode="auto">
          <a:xfrm>
            <a:off x="2662976" y="286226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3862" name="Line 87"/>
          <p:cNvSpPr>
            <a:spLocks noChangeShapeType="1"/>
          </p:cNvSpPr>
          <p:nvPr/>
        </p:nvSpPr>
        <p:spPr bwMode="auto">
          <a:xfrm>
            <a:off x="2662976" y="202406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3863" name="Oval 88"/>
          <p:cNvSpPr>
            <a:spLocks noChangeArrowheads="1"/>
          </p:cNvSpPr>
          <p:nvPr/>
        </p:nvSpPr>
        <p:spPr bwMode="auto">
          <a:xfrm>
            <a:off x="630976" y="5334000"/>
            <a:ext cx="6400800" cy="1447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3864" name="Line 89"/>
          <p:cNvSpPr>
            <a:spLocks noChangeShapeType="1"/>
          </p:cNvSpPr>
          <p:nvPr/>
        </p:nvSpPr>
        <p:spPr bwMode="auto">
          <a:xfrm>
            <a:off x="2967776" y="4724400"/>
            <a:ext cx="203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3865" name="Line 90"/>
          <p:cNvSpPr>
            <a:spLocks noChangeShapeType="1"/>
          </p:cNvSpPr>
          <p:nvPr/>
        </p:nvSpPr>
        <p:spPr bwMode="auto">
          <a:xfrm>
            <a:off x="4999776" y="5181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3866" name="Line 91"/>
          <p:cNvSpPr>
            <a:spLocks noChangeShapeType="1"/>
          </p:cNvSpPr>
          <p:nvPr/>
        </p:nvSpPr>
        <p:spPr bwMode="auto">
          <a:xfrm flipH="1">
            <a:off x="4999776" y="2743200"/>
            <a:ext cx="3149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3867" name="Line 92"/>
          <p:cNvSpPr>
            <a:spLocks noChangeShapeType="1"/>
          </p:cNvSpPr>
          <p:nvPr/>
        </p:nvSpPr>
        <p:spPr bwMode="auto">
          <a:xfrm>
            <a:off x="4999776" y="3657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3868" name="Oval 93"/>
          <p:cNvSpPr>
            <a:spLocks noChangeArrowheads="1"/>
          </p:cNvSpPr>
          <p:nvPr/>
        </p:nvSpPr>
        <p:spPr bwMode="auto">
          <a:xfrm>
            <a:off x="4898176" y="6096000"/>
            <a:ext cx="609600" cy="228600"/>
          </a:xfrm>
          <a:prstGeom prst="ellipse">
            <a:avLst/>
          </a:prstGeom>
          <a:solidFill>
            <a:srgbClr val="FF709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solidFill>
                <a:prstClr val="black"/>
              </a:solidFill>
              <a:latin typeface="Comic Sans MS" charset="0"/>
            </a:endParaRPr>
          </a:p>
        </p:txBody>
      </p:sp>
      <p:sp>
        <p:nvSpPr>
          <p:cNvPr id="33869" name="Oval 94"/>
          <p:cNvSpPr>
            <a:spLocks noChangeArrowheads="1"/>
          </p:cNvSpPr>
          <p:nvPr/>
        </p:nvSpPr>
        <p:spPr bwMode="auto">
          <a:xfrm>
            <a:off x="4796576" y="5943600"/>
            <a:ext cx="609600" cy="228600"/>
          </a:xfrm>
          <a:prstGeom prst="ellipse">
            <a:avLst/>
          </a:prstGeom>
          <a:solidFill>
            <a:srgbClr val="FF709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solidFill>
                <a:prstClr val="black"/>
              </a:solidFill>
              <a:latin typeface="Comic Sans MS" charset="0"/>
            </a:endParaRPr>
          </a:p>
        </p:txBody>
      </p:sp>
      <p:sp>
        <p:nvSpPr>
          <p:cNvPr id="33870" name="Text Box 95"/>
          <p:cNvSpPr txBox="1">
            <a:spLocks noChangeArrowheads="1"/>
          </p:cNvSpPr>
          <p:nvPr/>
        </p:nvSpPr>
        <p:spPr bwMode="auto">
          <a:xfrm>
            <a:off x="5406176" y="5867401"/>
            <a:ext cx="1930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>
                <a:solidFill>
                  <a:prstClr val="black"/>
                </a:solidFill>
                <a:latin typeface="Comic Sans MS" charset="0"/>
              </a:rPr>
              <a:t>Transcription factors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3871" name="Text Box 96"/>
          <p:cNvSpPr txBox="1">
            <a:spLocks noChangeArrowheads="1"/>
          </p:cNvSpPr>
          <p:nvPr/>
        </p:nvSpPr>
        <p:spPr bwMode="auto">
          <a:xfrm>
            <a:off x="3882176" y="6442076"/>
            <a:ext cx="812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prstClr val="black"/>
                </a:solidFill>
                <a:latin typeface="Comic Sans MS" charset="0"/>
              </a:rPr>
              <a:t>ADN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3872" name="AutoShape 97"/>
          <p:cNvSpPr>
            <a:spLocks noChangeArrowheads="1"/>
          </p:cNvSpPr>
          <p:nvPr/>
        </p:nvSpPr>
        <p:spPr bwMode="auto">
          <a:xfrm>
            <a:off x="9571776" y="1295400"/>
            <a:ext cx="1219200" cy="5334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prstClr val="black"/>
                </a:solidFill>
              </a:rPr>
              <a:t>PTEN</a:t>
            </a:r>
          </a:p>
        </p:txBody>
      </p:sp>
      <p:cxnSp>
        <p:nvCxnSpPr>
          <p:cNvPr id="92" name="Connecteur droit avec flèche 91"/>
          <p:cNvCxnSpPr/>
          <p:nvPr/>
        </p:nvCxnSpPr>
        <p:spPr>
          <a:xfrm flipV="1">
            <a:off x="3272576" y="1938338"/>
            <a:ext cx="3759200" cy="6524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874" name="Group 3"/>
          <p:cNvGrpSpPr>
            <a:grpSpLocks/>
          </p:cNvGrpSpPr>
          <p:nvPr/>
        </p:nvGrpSpPr>
        <p:grpSpPr bwMode="auto">
          <a:xfrm>
            <a:off x="3069376" y="533400"/>
            <a:ext cx="306917" cy="1000125"/>
            <a:chOff x="1632" y="1152"/>
            <a:chExt cx="336" cy="1824"/>
          </a:xfrm>
        </p:grpSpPr>
        <p:sp>
          <p:nvSpPr>
            <p:cNvPr id="33896" name="Rectangle 4"/>
            <p:cNvSpPr>
              <a:spLocks noChangeArrowheads="1"/>
            </p:cNvSpPr>
            <p:nvPr/>
          </p:nvSpPr>
          <p:spPr bwMode="auto">
            <a:xfrm>
              <a:off x="1776" y="1968"/>
              <a:ext cx="48" cy="240"/>
            </a:xfrm>
            <a:prstGeom prst="rect">
              <a:avLst/>
            </a:prstGeom>
            <a:solidFill>
              <a:srgbClr val="E4862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3897" name="Oval 5"/>
            <p:cNvSpPr>
              <a:spLocks noChangeArrowheads="1"/>
            </p:cNvSpPr>
            <p:nvPr/>
          </p:nvSpPr>
          <p:spPr bwMode="auto">
            <a:xfrm>
              <a:off x="1680" y="2208"/>
              <a:ext cx="240" cy="768"/>
            </a:xfrm>
            <a:prstGeom prst="ellipse">
              <a:avLst/>
            </a:prstGeom>
            <a:solidFill>
              <a:srgbClr val="E4862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solidFill>
                  <a:prstClr val="black"/>
                </a:solidFill>
                <a:latin typeface="Comic Sans MS" charset="0"/>
              </a:endParaRPr>
            </a:p>
          </p:txBody>
        </p:sp>
        <p:sp>
          <p:nvSpPr>
            <p:cNvPr id="33898" name="Oval 6"/>
            <p:cNvSpPr>
              <a:spLocks noChangeArrowheads="1"/>
            </p:cNvSpPr>
            <p:nvPr/>
          </p:nvSpPr>
          <p:spPr bwMode="auto">
            <a:xfrm>
              <a:off x="1728" y="1680"/>
              <a:ext cx="144" cy="288"/>
            </a:xfrm>
            <a:prstGeom prst="ellipse">
              <a:avLst/>
            </a:prstGeom>
            <a:solidFill>
              <a:srgbClr val="E4862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3899" name="Oval 7"/>
            <p:cNvSpPr>
              <a:spLocks noChangeArrowheads="1"/>
            </p:cNvSpPr>
            <p:nvPr/>
          </p:nvSpPr>
          <p:spPr bwMode="auto">
            <a:xfrm>
              <a:off x="1728" y="1392"/>
              <a:ext cx="144" cy="288"/>
            </a:xfrm>
            <a:prstGeom prst="ellipse">
              <a:avLst/>
            </a:prstGeom>
            <a:solidFill>
              <a:srgbClr val="E4862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3900" name="AutoShape 8"/>
            <p:cNvSpPr>
              <a:spLocks noChangeArrowheads="1"/>
            </p:cNvSpPr>
            <p:nvPr/>
          </p:nvSpPr>
          <p:spPr bwMode="auto">
            <a:xfrm rot="-10797904">
              <a:off x="1632" y="1152"/>
              <a:ext cx="336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4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400"/>
                    <a:pt x="16199" y="7817"/>
                    <a:pt x="1619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E48620"/>
            </a:solidFill>
            <a:ln w="9525">
              <a:solidFill>
                <a:srgbClr val="0F0F0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  <p:sp>
        <p:nvSpPr>
          <p:cNvPr id="33875" name="AutoShape 21"/>
          <p:cNvSpPr>
            <a:spLocks noChangeArrowheads="1"/>
          </p:cNvSpPr>
          <p:nvPr/>
        </p:nvSpPr>
        <p:spPr bwMode="auto">
          <a:xfrm>
            <a:off x="4999776" y="457200"/>
            <a:ext cx="508000" cy="304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E4E153"/>
          </a:solidFill>
          <a:ln w="9525">
            <a:solidFill>
              <a:srgbClr val="0F0F0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00" name="Connecteur droit avec flèche 99"/>
          <p:cNvCxnSpPr/>
          <p:nvPr/>
        </p:nvCxnSpPr>
        <p:spPr>
          <a:xfrm>
            <a:off x="3573144" y="762001"/>
            <a:ext cx="1223433" cy="9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er 1"/>
          <p:cNvGrpSpPr/>
          <p:nvPr/>
        </p:nvGrpSpPr>
        <p:grpSpPr>
          <a:xfrm>
            <a:off x="4694976" y="76200"/>
            <a:ext cx="6724651" cy="1447800"/>
            <a:chOff x="3200400" y="76200"/>
            <a:chExt cx="5043488" cy="1447800"/>
          </a:xfrm>
        </p:grpSpPr>
        <p:sp>
          <p:nvSpPr>
            <p:cNvPr id="101" name="Demi-cadre 100"/>
            <p:cNvSpPr/>
            <p:nvPr/>
          </p:nvSpPr>
          <p:spPr bwMode="auto">
            <a:xfrm rot="16200000">
              <a:off x="4648200" y="96838"/>
              <a:ext cx="300038" cy="309562"/>
            </a:xfrm>
            <a:prstGeom prst="halfFrame">
              <a:avLst/>
            </a:prstGeom>
            <a:solidFill>
              <a:srgbClr val="D53F87"/>
            </a:solidFill>
            <a:ln>
              <a:solidFill>
                <a:srgbClr val="D53F8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33878" name="AutoShape 108"/>
            <p:cNvSpPr>
              <a:spLocks noChangeArrowheads="1"/>
            </p:cNvSpPr>
            <p:nvPr/>
          </p:nvSpPr>
          <p:spPr bwMode="auto">
            <a:xfrm>
              <a:off x="5105400" y="76200"/>
              <a:ext cx="3138488" cy="457200"/>
            </a:xfrm>
            <a:prstGeom prst="roundRect">
              <a:avLst>
                <a:gd name="adj" fmla="val 16667"/>
              </a:avLst>
            </a:prstGeom>
            <a:solidFill>
              <a:srgbClr val="D53F87"/>
            </a:solidFill>
            <a:ln w="9525">
              <a:solidFill>
                <a:srgbClr val="D53F8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rgbClr val="FFFFFF"/>
                  </a:solidFill>
                  <a:latin typeface="Comic Sans MS" charset="0"/>
                </a:rPr>
                <a:t>Cetuximab, panitumumab</a:t>
              </a:r>
            </a:p>
          </p:txBody>
        </p:sp>
        <p:cxnSp>
          <p:nvCxnSpPr>
            <p:cNvPr id="103" name="Connecteur droit 102"/>
            <p:cNvCxnSpPr/>
            <p:nvPr/>
          </p:nvCxnSpPr>
          <p:spPr bwMode="auto">
            <a:xfrm rot="10800000" flipH="1">
              <a:off x="4445000" y="354013"/>
              <a:ext cx="247650" cy="179387"/>
            </a:xfrm>
            <a:prstGeom prst="line">
              <a:avLst/>
            </a:prstGeom>
            <a:solidFill>
              <a:srgbClr val="FF6600"/>
            </a:solidFill>
            <a:ln w="57150" cap="flat" cmpd="sng" algn="ctr">
              <a:solidFill>
                <a:srgbClr val="D53F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avec flèche 103"/>
            <p:cNvCxnSpPr/>
            <p:nvPr/>
          </p:nvCxnSpPr>
          <p:spPr bwMode="auto">
            <a:xfrm rot="10800000" flipV="1">
              <a:off x="3886200" y="431800"/>
              <a:ext cx="457200" cy="76200"/>
            </a:xfrm>
            <a:prstGeom prst="straightConnector1">
              <a:avLst/>
            </a:prstGeom>
            <a:ln>
              <a:solidFill>
                <a:srgbClr val="D53F87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Multiplication 104"/>
            <p:cNvSpPr/>
            <p:nvPr/>
          </p:nvSpPr>
          <p:spPr bwMode="auto">
            <a:xfrm>
              <a:off x="3200400" y="685800"/>
              <a:ext cx="762000" cy="838200"/>
            </a:xfrm>
            <a:prstGeom prst="mathMultiply">
              <a:avLst/>
            </a:prstGeom>
            <a:solidFill>
              <a:srgbClr val="D53F87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33882" name="AutoShape 109"/>
          <p:cNvSpPr>
            <a:spLocks noChangeArrowheads="1"/>
          </p:cNvSpPr>
          <p:nvPr/>
        </p:nvSpPr>
        <p:spPr bwMode="auto">
          <a:xfrm>
            <a:off x="529376" y="2362200"/>
            <a:ext cx="1625600" cy="609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Comic Sans MS" charset="0"/>
              </a:rPr>
              <a:t>Mutation </a:t>
            </a:r>
            <a:r>
              <a:rPr lang="en-US" sz="1200" b="1" dirty="0" smtClean="0">
                <a:solidFill>
                  <a:prstClr val="white"/>
                </a:solidFill>
                <a:latin typeface="Comic Sans MS" charset="0"/>
              </a:rPr>
              <a:t>RAS </a:t>
            </a:r>
            <a:endParaRPr lang="en-US" sz="1200" b="1" dirty="0">
              <a:solidFill>
                <a:prstClr val="white"/>
              </a:solidFill>
              <a:latin typeface="Comic Sans MS" charset="0"/>
            </a:endParaRPr>
          </a:p>
          <a:p>
            <a:pPr algn="ctr"/>
            <a:r>
              <a:rPr lang="en-US" sz="1200" b="1" dirty="0" smtClean="0">
                <a:solidFill>
                  <a:prstClr val="white"/>
                </a:solidFill>
                <a:latin typeface="Comic Sans MS" charset="0"/>
              </a:rPr>
              <a:t>50</a:t>
            </a:r>
            <a:r>
              <a:rPr lang="en-US" sz="1200" b="1" dirty="0">
                <a:solidFill>
                  <a:prstClr val="white"/>
                </a:solidFill>
                <a:latin typeface="Comic Sans MS" charset="0"/>
              </a:rPr>
              <a:t>%</a:t>
            </a:r>
          </a:p>
        </p:txBody>
      </p:sp>
      <p:sp>
        <p:nvSpPr>
          <p:cNvPr id="33885" name="Text Box 38"/>
          <p:cNvSpPr txBox="1">
            <a:spLocks noChangeArrowheads="1"/>
          </p:cNvSpPr>
          <p:nvPr/>
        </p:nvSpPr>
        <p:spPr bwMode="auto">
          <a:xfrm>
            <a:off x="9165376" y="4784726"/>
            <a:ext cx="2235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000">
                <a:solidFill>
                  <a:prstClr val="black"/>
                </a:solidFill>
                <a:latin typeface="Comic Sans MS" charset="0"/>
              </a:rPr>
              <a:t>Protein synthesis</a:t>
            </a:r>
          </a:p>
        </p:txBody>
      </p:sp>
      <p:sp>
        <p:nvSpPr>
          <p:cNvPr id="33886" name="Text Box 41"/>
          <p:cNvSpPr txBox="1">
            <a:spLocks noChangeArrowheads="1"/>
          </p:cNvSpPr>
          <p:nvPr/>
        </p:nvSpPr>
        <p:spPr bwMode="auto">
          <a:xfrm>
            <a:off x="7844576" y="4800601"/>
            <a:ext cx="2235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000">
                <a:solidFill>
                  <a:prstClr val="black"/>
                </a:solidFill>
                <a:latin typeface="Comic Sans MS" charset="0"/>
              </a:rPr>
              <a:t>Cell survival</a:t>
            </a:r>
          </a:p>
        </p:txBody>
      </p:sp>
      <p:sp>
        <p:nvSpPr>
          <p:cNvPr id="33887" name="Text Box 53"/>
          <p:cNvSpPr txBox="1">
            <a:spLocks noChangeArrowheads="1"/>
          </p:cNvSpPr>
          <p:nvPr/>
        </p:nvSpPr>
        <p:spPr bwMode="auto">
          <a:xfrm>
            <a:off x="6523776" y="4800601"/>
            <a:ext cx="2235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000">
                <a:solidFill>
                  <a:prstClr val="black"/>
                </a:solidFill>
                <a:latin typeface="Comic Sans MS" charset="0"/>
              </a:rPr>
              <a:t>Angiogenesis</a:t>
            </a:r>
          </a:p>
        </p:txBody>
      </p:sp>
      <p:sp>
        <p:nvSpPr>
          <p:cNvPr id="33888" name="Text Box 60"/>
          <p:cNvSpPr txBox="1">
            <a:spLocks noChangeArrowheads="1"/>
          </p:cNvSpPr>
          <p:nvPr/>
        </p:nvSpPr>
        <p:spPr bwMode="auto">
          <a:xfrm>
            <a:off x="5202976" y="4800601"/>
            <a:ext cx="2235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000">
                <a:solidFill>
                  <a:prstClr val="black"/>
                </a:solidFill>
                <a:latin typeface="Comic Sans MS" charset="0"/>
              </a:rPr>
              <a:t>Cell survival</a:t>
            </a:r>
          </a:p>
        </p:txBody>
      </p:sp>
      <p:sp>
        <p:nvSpPr>
          <p:cNvPr id="33889" name="Text Box 76"/>
          <p:cNvSpPr txBox="1">
            <a:spLocks noChangeArrowheads="1"/>
          </p:cNvSpPr>
          <p:nvPr/>
        </p:nvSpPr>
        <p:spPr bwMode="auto">
          <a:xfrm>
            <a:off x="732576" y="5622926"/>
            <a:ext cx="223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000">
                <a:solidFill>
                  <a:prstClr val="black"/>
                </a:solidFill>
                <a:latin typeface="Comic Sans MS" charset="0"/>
              </a:rPr>
              <a:t>Cell survival</a:t>
            </a:r>
          </a:p>
          <a:p>
            <a:pPr algn="ctr" eaLnBrk="1" hangingPunct="1"/>
            <a:r>
              <a:rPr lang="en-US" sz="1000">
                <a:solidFill>
                  <a:prstClr val="black"/>
                </a:solidFill>
                <a:latin typeface="Comic Sans MS" charset="0"/>
              </a:rPr>
              <a:t>Cell proliferation</a:t>
            </a:r>
          </a:p>
          <a:p>
            <a:pPr algn="ctr" eaLnBrk="1" hangingPunct="1"/>
            <a:r>
              <a:rPr lang="en-US" sz="1000">
                <a:solidFill>
                  <a:prstClr val="black"/>
                </a:solidFill>
                <a:latin typeface="Comic Sans MS" charset="0"/>
              </a:rPr>
              <a:t>Angiogenesis</a:t>
            </a:r>
          </a:p>
          <a:p>
            <a:pPr algn="ctr" eaLnBrk="1" hangingPunct="1"/>
            <a:r>
              <a:rPr lang="en-US" sz="1000">
                <a:solidFill>
                  <a:prstClr val="black"/>
                </a:solidFill>
                <a:latin typeface="Comic Sans MS" charset="0"/>
              </a:rPr>
              <a:t>Migration</a:t>
            </a:r>
          </a:p>
        </p:txBody>
      </p:sp>
      <p:grpSp>
        <p:nvGrpSpPr>
          <p:cNvPr id="13" name="Grouper 12"/>
          <p:cNvGrpSpPr/>
          <p:nvPr/>
        </p:nvGrpSpPr>
        <p:grpSpPr>
          <a:xfrm>
            <a:off x="240624" y="2743201"/>
            <a:ext cx="12023552" cy="3571963"/>
            <a:chOff x="240624" y="2743201"/>
            <a:chExt cx="12023552" cy="3571963"/>
          </a:xfrm>
        </p:grpSpPr>
        <p:grpSp>
          <p:nvGrpSpPr>
            <p:cNvPr id="108" name="Grouper 126"/>
            <p:cNvGrpSpPr>
              <a:grpSpLocks/>
            </p:cNvGrpSpPr>
            <p:nvPr/>
          </p:nvGrpSpPr>
          <p:grpSpPr bwMode="auto">
            <a:xfrm>
              <a:off x="2256576" y="2743201"/>
              <a:ext cx="10007600" cy="3571963"/>
              <a:chOff x="1371600" y="2743200"/>
              <a:chExt cx="7505700" cy="3573481"/>
            </a:xfrm>
          </p:grpSpPr>
          <p:grpSp>
            <p:nvGrpSpPr>
              <p:cNvPr id="33891" name="Grouper 125"/>
              <p:cNvGrpSpPr>
                <a:grpSpLocks/>
              </p:cNvGrpSpPr>
              <p:nvPr/>
            </p:nvGrpSpPr>
            <p:grpSpPr bwMode="auto">
              <a:xfrm>
                <a:off x="1371600" y="2743200"/>
                <a:ext cx="5257800" cy="1524000"/>
                <a:chOff x="1371600" y="2743200"/>
                <a:chExt cx="5257800" cy="1524000"/>
              </a:xfrm>
            </p:grpSpPr>
            <p:sp>
              <p:nvSpPr>
                <p:cNvPr id="111" name="Éclair 110"/>
                <p:cNvSpPr/>
                <p:nvPr/>
              </p:nvSpPr>
              <p:spPr bwMode="auto">
                <a:xfrm>
                  <a:off x="5867400" y="2743200"/>
                  <a:ext cx="762000" cy="1524649"/>
                </a:xfrm>
                <a:prstGeom prst="lightningBolt">
                  <a:avLst/>
                </a:prstGeom>
                <a:solidFill>
                  <a:srgbClr val="0000FF"/>
                </a:solidFill>
                <a:ln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2" name="Éclair 111"/>
                <p:cNvSpPr/>
                <p:nvPr/>
              </p:nvSpPr>
              <p:spPr bwMode="auto">
                <a:xfrm>
                  <a:off x="1371600" y="2743200"/>
                  <a:ext cx="762000" cy="1524649"/>
                </a:xfrm>
                <a:prstGeom prst="lightningBolt">
                  <a:avLst/>
                </a:prstGeom>
                <a:solidFill>
                  <a:srgbClr val="0000FF"/>
                </a:solidFill>
                <a:ln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3" name="Explosion 2 112"/>
                <p:cNvSpPr/>
                <p:nvPr/>
              </p:nvSpPr>
              <p:spPr bwMode="auto">
                <a:xfrm>
                  <a:off x="2057400" y="2971897"/>
                  <a:ext cx="3810000" cy="991022"/>
                </a:xfrm>
                <a:prstGeom prst="irregularSeal2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fr-FR" sz="2000" dirty="0">
                      <a:solidFill>
                        <a:prstClr val="white"/>
                      </a:solidFill>
                      <a:latin typeface="Comic Sans MS" charset="0"/>
                      <a:ea typeface="Comic Sans MS" charset="0"/>
                      <a:cs typeface="Comic Sans MS" charset="0"/>
                    </a:rPr>
                    <a:t>activation</a:t>
                  </a:r>
                </a:p>
              </p:txBody>
            </p:sp>
          </p:grpSp>
          <p:sp>
            <p:nvSpPr>
              <p:cNvPr id="33892" name="ZoneTexte 124"/>
              <p:cNvSpPr txBox="1">
                <a:spLocks noChangeArrowheads="1"/>
              </p:cNvSpPr>
              <p:nvPr/>
            </p:nvSpPr>
            <p:spPr bwMode="auto">
              <a:xfrm>
                <a:off x="5143500" y="5392959"/>
                <a:ext cx="3733800" cy="9237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fr-FR" sz="1800" b="1" dirty="0" smtClean="0">
                    <a:solidFill>
                      <a:srgbClr val="0000FF"/>
                    </a:solidFill>
                    <a:latin typeface="Comic Sans MS" charset="0"/>
                    <a:cs typeface="Comic Sans MS" charset="0"/>
                  </a:rPr>
                  <a:t>Mutation de KRAS: </a:t>
                </a:r>
              </a:p>
              <a:p>
                <a:pPr algn="ctr" eaLnBrk="1" hangingPunct="1"/>
                <a:r>
                  <a:rPr lang="fr-FR" sz="1800" b="1" dirty="0" smtClean="0">
                    <a:solidFill>
                      <a:srgbClr val="0000FF"/>
                    </a:solidFill>
                    <a:latin typeface="Comic Sans MS" charset="0"/>
                    <a:cs typeface="Comic Sans MS" charset="0"/>
                  </a:rPr>
                  <a:t>marqueur </a:t>
                </a:r>
                <a:r>
                  <a:rPr lang="fr-FR" sz="1800" b="1" dirty="0">
                    <a:solidFill>
                      <a:srgbClr val="0000FF"/>
                    </a:solidFill>
                    <a:latin typeface="Comic Sans MS" charset="0"/>
                    <a:cs typeface="Comic Sans MS" charset="0"/>
                  </a:rPr>
                  <a:t>de </a:t>
                </a:r>
                <a:r>
                  <a:rPr lang="fr-FR" sz="1800" b="1" dirty="0" smtClean="0">
                    <a:solidFill>
                      <a:srgbClr val="0000FF"/>
                    </a:solidFill>
                    <a:latin typeface="Comic Sans MS" charset="0"/>
                    <a:cs typeface="Comic Sans MS" charset="0"/>
                  </a:rPr>
                  <a:t>résistance aux anti-EGFR</a:t>
                </a:r>
              </a:p>
              <a:p>
                <a:pPr algn="ctr" eaLnBrk="1" hangingPunct="1"/>
                <a:r>
                  <a:rPr lang="fr-FR" sz="1800" b="1" dirty="0" smtClean="0">
                    <a:solidFill>
                      <a:srgbClr val="0000FF"/>
                    </a:solidFill>
                    <a:latin typeface="Comic Sans MS" charset="0"/>
                    <a:cs typeface="Comic Sans MS" charset="0"/>
                  </a:rPr>
                  <a:t>AMM chez les pts </a:t>
                </a:r>
                <a:r>
                  <a:rPr lang="fr-FR" sz="1800" b="1" dirty="0" err="1" smtClean="0">
                    <a:solidFill>
                      <a:srgbClr val="0000FF"/>
                    </a:solidFill>
                    <a:latin typeface="Comic Sans MS" charset="0"/>
                    <a:cs typeface="Comic Sans MS" charset="0"/>
                  </a:rPr>
                  <a:t>CCRm</a:t>
                </a:r>
                <a:r>
                  <a:rPr lang="fr-FR" sz="1800" b="1" dirty="0" smtClean="0">
                    <a:solidFill>
                      <a:srgbClr val="0000FF"/>
                    </a:solidFill>
                    <a:latin typeface="Comic Sans MS" charset="0"/>
                    <a:cs typeface="Comic Sans MS" charset="0"/>
                  </a:rPr>
                  <a:t> KRAS </a:t>
                </a:r>
                <a:r>
                  <a:rPr lang="fr-FR" sz="1800" b="1" dirty="0" err="1" smtClean="0">
                    <a:solidFill>
                      <a:srgbClr val="0000FF"/>
                    </a:solidFill>
                    <a:latin typeface="Comic Sans MS" charset="0"/>
                    <a:cs typeface="Comic Sans MS" charset="0"/>
                  </a:rPr>
                  <a:t>wild</a:t>
                </a:r>
                <a:r>
                  <a:rPr lang="fr-FR" sz="1800" b="1" dirty="0" smtClean="0">
                    <a:solidFill>
                      <a:srgbClr val="0000FF"/>
                    </a:solidFill>
                    <a:latin typeface="Comic Sans MS" charset="0"/>
                    <a:cs typeface="Comic Sans MS" charset="0"/>
                  </a:rPr>
                  <a:t>-type</a:t>
                </a:r>
                <a:endParaRPr lang="fr-FR" sz="1800" b="1" dirty="0">
                  <a:solidFill>
                    <a:srgbClr val="0000FF"/>
                  </a:solidFill>
                  <a:latin typeface="Comic Sans MS" charset="0"/>
                  <a:cs typeface="Comic Sans MS" charset="0"/>
                </a:endParaRPr>
              </a:p>
            </p:txBody>
          </p:sp>
        </p:grpSp>
        <p:grpSp>
          <p:nvGrpSpPr>
            <p:cNvPr id="9" name="Grouper 8"/>
            <p:cNvGrpSpPr/>
            <p:nvPr/>
          </p:nvGrpSpPr>
          <p:grpSpPr>
            <a:xfrm>
              <a:off x="240624" y="3101474"/>
              <a:ext cx="1791357" cy="1024380"/>
              <a:chOff x="240624" y="3101474"/>
              <a:chExt cx="1791357" cy="1024380"/>
            </a:xfrm>
          </p:grpSpPr>
          <p:grpSp>
            <p:nvGrpSpPr>
              <p:cNvPr id="5" name="Grouper 4"/>
              <p:cNvGrpSpPr/>
              <p:nvPr/>
            </p:nvGrpSpPr>
            <p:grpSpPr>
              <a:xfrm>
                <a:off x="240624" y="3101474"/>
                <a:ext cx="1791357" cy="624883"/>
                <a:chOff x="240624" y="3101474"/>
                <a:chExt cx="1791357" cy="624883"/>
              </a:xfrm>
            </p:grpSpPr>
            <p:sp>
              <p:nvSpPr>
                <p:cNvPr id="3" name="ZoneTexte 2"/>
                <p:cNvSpPr txBox="1"/>
                <p:nvPr/>
              </p:nvSpPr>
              <p:spPr>
                <a:xfrm>
                  <a:off x="748613" y="3141581"/>
                  <a:ext cx="1283368" cy="584776"/>
                </a:xfrm>
                <a:prstGeom prst="rect">
                  <a:avLst/>
                </a:prstGeom>
                <a:noFill/>
                <a:ln>
                  <a:solidFill>
                    <a:srgbClr val="0000F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b="1" dirty="0">
                      <a:solidFill>
                        <a:srgbClr val="0000FF"/>
                      </a:solidFill>
                      <a:latin typeface="Comic Sans MS" charset="0"/>
                    </a:rPr>
                    <a:t>KRAS</a:t>
                  </a:r>
                </a:p>
                <a:p>
                  <a:pPr algn="ctr"/>
                  <a:r>
                    <a:rPr lang="fr-FR" sz="1600" b="1" dirty="0">
                      <a:solidFill>
                        <a:srgbClr val="0000FF"/>
                      </a:solidFill>
                      <a:latin typeface="Comic Sans MS" charset="0"/>
                    </a:rPr>
                    <a:t>Exon </a:t>
                  </a:r>
                  <a:r>
                    <a:rPr lang="fr-FR" sz="1600" b="1" dirty="0" smtClean="0">
                      <a:solidFill>
                        <a:srgbClr val="0000FF"/>
                      </a:solidFill>
                      <a:latin typeface="Comic Sans MS" charset="0"/>
                    </a:rPr>
                    <a:t>2</a:t>
                  </a:r>
                  <a:endParaRPr lang="fr-FR" sz="1600" b="1" dirty="0">
                    <a:solidFill>
                      <a:srgbClr val="0000FF"/>
                    </a:solidFill>
                    <a:latin typeface="Comic Sans MS" charset="0"/>
                  </a:endParaRPr>
                </a:p>
              </p:txBody>
            </p:sp>
            <p:sp>
              <p:nvSpPr>
                <p:cNvPr id="4" name="ZoneTexte 3"/>
                <p:cNvSpPr txBox="1"/>
                <p:nvPr/>
              </p:nvSpPr>
              <p:spPr>
                <a:xfrm rot="19465795">
                  <a:off x="240624" y="3101474"/>
                  <a:ext cx="655053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dirty="0" smtClean="0">
                      <a:solidFill>
                        <a:srgbClr val="FF0000"/>
                      </a:solidFill>
                    </a:rPr>
                    <a:t>40%</a:t>
                  </a:r>
                  <a:endParaRPr lang="fr-FR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8" name="ZoneTexte 7"/>
              <p:cNvSpPr txBox="1"/>
              <p:nvPr/>
            </p:nvSpPr>
            <p:spPr>
              <a:xfrm>
                <a:off x="895684" y="3756522"/>
                <a:ext cx="8555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rgbClr val="FF0000"/>
                    </a:solidFill>
                  </a:rPr>
                  <a:t>2008</a:t>
                </a:r>
                <a:endParaRPr lang="fr-FR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4" name="Grouper 13"/>
          <p:cNvGrpSpPr/>
          <p:nvPr/>
        </p:nvGrpSpPr>
        <p:grpSpPr>
          <a:xfrm>
            <a:off x="192497" y="4162915"/>
            <a:ext cx="12071456" cy="2168268"/>
            <a:chOff x="192497" y="4162915"/>
            <a:chExt cx="12071456" cy="2168268"/>
          </a:xfrm>
        </p:grpSpPr>
        <p:sp>
          <p:nvSpPr>
            <p:cNvPr id="125" name="ZoneTexte 124"/>
            <p:cNvSpPr txBox="1">
              <a:spLocks noChangeArrowheads="1"/>
            </p:cNvSpPr>
            <p:nvPr/>
          </p:nvSpPr>
          <p:spPr bwMode="auto">
            <a:xfrm>
              <a:off x="7285553" y="5407853"/>
              <a:ext cx="4978400" cy="9233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1800" b="1" dirty="0" smtClean="0">
                  <a:solidFill>
                    <a:srgbClr val="0000FF"/>
                  </a:solidFill>
                  <a:latin typeface="Comic Sans MS" charset="0"/>
                  <a:cs typeface="Comic Sans MS" charset="0"/>
                </a:rPr>
                <a:t>Mutation de RAS: </a:t>
              </a:r>
            </a:p>
            <a:p>
              <a:pPr algn="ctr" eaLnBrk="1" hangingPunct="1"/>
              <a:r>
                <a:rPr lang="fr-FR" sz="1800" b="1" dirty="0" smtClean="0">
                  <a:solidFill>
                    <a:srgbClr val="0000FF"/>
                  </a:solidFill>
                  <a:latin typeface="Comic Sans MS" charset="0"/>
                  <a:cs typeface="Comic Sans MS" charset="0"/>
                </a:rPr>
                <a:t>marqueur </a:t>
              </a:r>
              <a:r>
                <a:rPr lang="fr-FR" sz="1800" b="1" dirty="0">
                  <a:solidFill>
                    <a:srgbClr val="0000FF"/>
                  </a:solidFill>
                  <a:latin typeface="Comic Sans MS" charset="0"/>
                  <a:cs typeface="Comic Sans MS" charset="0"/>
                </a:rPr>
                <a:t>de </a:t>
              </a:r>
              <a:r>
                <a:rPr lang="fr-FR" sz="1800" b="1" dirty="0" smtClean="0">
                  <a:solidFill>
                    <a:srgbClr val="0000FF"/>
                  </a:solidFill>
                  <a:latin typeface="Comic Sans MS" charset="0"/>
                  <a:cs typeface="Comic Sans MS" charset="0"/>
                </a:rPr>
                <a:t>résistance aux anti-EGFR</a:t>
              </a:r>
            </a:p>
            <a:p>
              <a:pPr algn="ctr" eaLnBrk="1" hangingPunct="1"/>
              <a:r>
                <a:rPr lang="fr-FR" sz="1800" b="1" dirty="0" smtClean="0">
                  <a:solidFill>
                    <a:srgbClr val="0000FF"/>
                  </a:solidFill>
                  <a:latin typeface="Comic Sans MS" charset="0"/>
                  <a:cs typeface="Comic Sans MS" charset="0"/>
                </a:rPr>
                <a:t>AMM chez les pts </a:t>
              </a:r>
              <a:r>
                <a:rPr lang="fr-FR" sz="1800" b="1" dirty="0" err="1" smtClean="0">
                  <a:solidFill>
                    <a:srgbClr val="0000FF"/>
                  </a:solidFill>
                  <a:latin typeface="Comic Sans MS" charset="0"/>
                  <a:cs typeface="Comic Sans MS" charset="0"/>
                </a:rPr>
                <a:t>CCRm</a:t>
              </a:r>
              <a:r>
                <a:rPr lang="fr-FR" sz="1800" b="1" dirty="0" smtClean="0">
                  <a:solidFill>
                    <a:srgbClr val="0000FF"/>
                  </a:solidFill>
                  <a:latin typeface="Comic Sans MS" charset="0"/>
                  <a:cs typeface="Comic Sans MS" charset="0"/>
                </a:rPr>
                <a:t> RAS </a:t>
              </a:r>
              <a:r>
                <a:rPr lang="fr-FR" sz="1800" b="1" dirty="0" err="1" smtClean="0">
                  <a:solidFill>
                    <a:srgbClr val="0000FF"/>
                  </a:solidFill>
                  <a:latin typeface="Comic Sans MS" charset="0"/>
                  <a:cs typeface="Comic Sans MS" charset="0"/>
                </a:rPr>
                <a:t>wild</a:t>
              </a:r>
              <a:r>
                <a:rPr lang="fr-FR" sz="1800" b="1" dirty="0" smtClean="0">
                  <a:solidFill>
                    <a:srgbClr val="0000FF"/>
                  </a:solidFill>
                  <a:latin typeface="Comic Sans MS" charset="0"/>
                  <a:cs typeface="Comic Sans MS" charset="0"/>
                </a:rPr>
                <a:t>-type</a:t>
              </a:r>
              <a:endParaRPr lang="fr-FR" sz="1800" b="1" dirty="0">
                <a:solidFill>
                  <a:srgbClr val="0000FF"/>
                </a:solidFill>
                <a:latin typeface="Comic Sans MS" charset="0"/>
                <a:cs typeface="Comic Sans MS" charset="0"/>
              </a:endParaRPr>
            </a:p>
          </p:txBody>
        </p:sp>
        <p:grpSp>
          <p:nvGrpSpPr>
            <p:cNvPr id="12" name="Grouper 11"/>
            <p:cNvGrpSpPr/>
            <p:nvPr/>
          </p:nvGrpSpPr>
          <p:grpSpPr>
            <a:xfrm>
              <a:off x="192497" y="4162915"/>
              <a:ext cx="2013276" cy="1331869"/>
              <a:chOff x="192497" y="4162915"/>
              <a:chExt cx="2013276" cy="1331869"/>
            </a:xfrm>
          </p:grpSpPr>
          <p:grpSp>
            <p:nvGrpSpPr>
              <p:cNvPr id="6" name="Grouper 5"/>
              <p:cNvGrpSpPr/>
              <p:nvPr/>
            </p:nvGrpSpPr>
            <p:grpSpPr>
              <a:xfrm>
                <a:off x="192497" y="4162915"/>
                <a:ext cx="2013276" cy="979508"/>
                <a:chOff x="192497" y="4162915"/>
                <a:chExt cx="2013276" cy="979508"/>
              </a:xfrm>
            </p:grpSpPr>
            <p:sp>
              <p:nvSpPr>
                <p:cNvPr id="33883" name="ZoneTexte 125"/>
                <p:cNvSpPr txBox="1">
                  <a:spLocks noChangeArrowheads="1"/>
                </p:cNvSpPr>
                <p:nvPr/>
              </p:nvSpPr>
              <p:spPr bwMode="auto">
                <a:xfrm>
                  <a:off x="529372" y="4188316"/>
                  <a:ext cx="1676401" cy="954107"/>
                </a:xfrm>
                <a:prstGeom prst="rect">
                  <a:avLst/>
                </a:prstGeom>
                <a:noFill/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algn="ctr" eaLnBrk="1" hangingPunct="1"/>
                  <a:r>
                    <a:rPr lang="fr-FR" sz="1400" b="1" dirty="0" smtClean="0">
                      <a:solidFill>
                        <a:srgbClr val="0000FF"/>
                      </a:solidFill>
                      <a:latin typeface="Comic Sans MS" charset="0"/>
                    </a:rPr>
                    <a:t>KRAS</a:t>
                  </a:r>
                </a:p>
                <a:p>
                  <a:pPr algn="ctr" eaLnBrk="1" hangingPunct="1"/>
                  <a:r>
                    <a:rPr lang="fr-FR" sz="1400" b="1" dirty="0" smtClean="0">
                      <a:solidFill>
                        <a:srgbClr val="0000FF"/>
                      </a:solidFill>
                      <a:latin typeface="Comic Sans MS" charset="0"/>
                    </a:rPr>
                    <a:t>Exons 3 et 4</a:t>
                  </a:r>
                </a:p>
                <a:p>
                  <a:pPr algn="ctr" eaLnBrk="1" hangingPunct="1"/>
                  <a:r>
                    <a:rPr lang="fr-FR" sz="1400" b="1" dirty="0" smtClean="0">
                      <a:solidFill>
                        <a:srgbClr val="0000FF"/>
                      </a:solidFill>
                      <a:latin typeface="Comic Sans MS" charset="0"/>
                    </a:rPr>
                    <a:t>NRAS</a:t>
                  </a:r>
                </a:p>
                <a:p>
                  <a:pPr algn="ctr" eaLnBrk="1" hangingPunct="1"/>
                  <a:r>
                    <a:rPr lang="fr-FR" sz="1400" b="1" dirty="0" smtClean="0">
                      <a:solidFill>
                        <a:srgbClr val="0000FF"/>
                      </a:solidFill>
                      <a:latin typeface="Comic Sans MS" charset="0"/>
                    </a:rPr>
                    <a:t>Exons 2,3 et 4</a:t>
                  </a:r>
                  <a:endParaRPr lang="fr-FR" sz="1400" b="1" dirty="0">
                    <a:solidFill>
                      <a:srgbClr val="0000FF"/>
                    </a:solidFill>
                    <a:latin typeface="Comic Sans MS" charset="0"/>
                  </a:endParaRPr>
                </a:p>
              </p:txBody>
            </p:sp>
            <p:sp>
              <p:nvSpPr>
                <p:cNvPr id="122" name="ZoneTexte 121"/>
                <p:cNvSpPr txBox="1"/>
                <p:nvPr/>
              </p:nvSpPr>
              <p:spPr>
                <a:xfrm rot="19465795">
                  <a:off x="192497" y="4162915"/>
                  <a:ext cx="655053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dirty="0">
                      <a:solidFill>
                        <a:srgbClr val="FF0000"/>
                      </a:solidFill>
                    </a:rPr>
                    <a:t>1</a:t>
                  </a:r>
                  <a:r>
                    <a:rPr lang="fr-FR" dirty="0" smtClean="0">
                      <a:solidFill>
                        <a:srgbClr val="FF0000"/>
                      </a:solidFill>
                    </a:rPr>
                    <a:t>0%</a:t>
                  </a:r>
                  <a:endParaRPr lang="fr-FR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28" name="ZoneTexte 127"/>
              <p:cNvSpPr txBox="1"/>
              <p:nvPr/>
            </p:nvSpPr>
            <p:spPr>
              <a:xfrm>
                <a:off x="914402" y="5125452"/>
                <a:ext cx="8555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rgbClr val="FF0000"/>
                    </a:solidFill>
                  </a:rPr>
                  <a:t>2013</a:t>
                </a:r>
                <a:endParaRPr lang="fr-FR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676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514425" y="2522942"/>
            <a:ext cx="8596668" cy="734259"/>
          </a:xfrm>
        </p:spPr>
        <p:txBody>
          <a:bodyPr/>
          <a:lstStyle/>
          <a:p>
            <a:r>
              <a:rPr lang="fr-FR" dirty="0" smtClean="0"/>
              <a:t>Objectifs de l’étude Flash RAS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idx="1"/>
          </p:nvPr>
        </p:nvSpPr>
        <p:spPr>
          <a:xfrm>
            <a:off x="619815" y="3404794"/>
            <a:ext cx="11034786" cy="2975090"/>
          </a:xfrm>
        </p:spPr>
        <p:txBody>
          <a:bodyPr>
            <a:normAutofit/>
          </a:bodyPr>
          <a:lstStyle/>
          <a:p>
            <a:pPr algn="just"/>
            <a:r>
              <a:rPr lang="fr-FR" b="1" u="sng" dirty="0" smtClean="0"/>
              <a:t>Objectif principal de l’étude:</a:t>
            </a:r>
          </a:p>
          <a:p>
            <a:pPr marL="509588" lvl="1" indent="-285750" algn="just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33AB"/>
                </a:solidFill>
              </a:rPr>
              <a:t>T</a:t>
            </a:r>
            <a:r>
              <a:rPr lang="fr-FR" b="1" dirty="0" smtClean="0">
                <a:solidFill>
                  <a:srgbClr val="0033AB"/>
                </a:solidFill>
              </a:rPr>
              <a:t>aux </a:t>
            </a:r>
            <a:r>
              <a:rPr lang="fr-FR" b="1" dirty="0">
                <a:solidFill>
                  <a:srgbClr val="0033AB"/>
                </a:solidFill>
              </a:rPr>
              <a:t>de prescription et de </a:t>
            </a:r>
            <a:r>
              <a:rPr lang="fr-FR" b="1" dirty="0" smtClean="0">
                <a:solidFill>
                  <a:srgbClr val="0033AB"/>
                </a:solidFill>
              </a:rPr>
              <a:t>réalisation</a:t>
            </a:r>
            <a:r>
              <a:rPr lang="fr-FR" dirty="0"/>
              <a:t> </a:t>
            </a:r>
            <a:r>
              <a:rPr lang="fr-FR" b="1" dirty="0">
                <a:solidFill>
                  <a:srgbClr val="0033AB"/>
                </a:solidFill>
              </a:rPr>
              <a:t>du test RAS </a:t>
            </a:r>
            <a:r>
              <a:rPr lang="fr-FR" dirty="0" smtClean="0"/>
              <a:t>chez les pts avec </a:t>
            </a:r>
            <a:r>
              <a:rPr lang="fr-FR" dirty="0"/>
              <a:t>un </a:t>
            </a:r>
            <a:r>
              <a:rPr lang="fr-FR" dirty="0" smtClean="0"/>
              <a:t>diagnostic récent </a:t>
            </a:r>
            <a:r>
              <a:rPr lang="fr-FR" dirty="0"/>
              <a:t>de </a:t>
            </a:r>
            <a:r>
              <a:rPr lang="fr-FR" dirty="0" err="1" smtClean="0"/>
              <a:t>CCRm</a:t>
            </a:r>
            <a:endParaRPr lang="fr-FR" dirty="0" smtClean="0"/>
          </a:p>
          <a:p>
            <a:pPr marL="509588" lvl="1" indent="-285750" algn="just">
              <a:buFont typeface="Arial" panose="020B0604020202020204" pitchFamily="34" charset="0"/>
              <a:buChar char="•"/>
            </a:pPr>
            <a:endParaRPr lang="fr-FR" sz="1050" dirty="0" smtClean="0"/>
          </a:p>
          <a:p>
            <a:pPr lvl="0" algn="just"/>
            <a:r>
              <a:rPr lang="fr-FR" b="1" u="sng" dirty="0"/>
              <a:t>Objectifs secondaires de l’étude:</a:t>
            </a:r>
          </a:p>
          <a:p>
            <a:pPr marL="509588" lvl="1" indent="-285750" algn="just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0033AB"/>
                </a:solidFill>
              </a:rPr>
              <a:t>Evolution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b="1" dirty="0">
                <a:solidFill>
                  <a:srgbClr val="0033AB"/>
                </a:solidFill>
              </a:rPr>
              <a:t>des taux de prescription </a:t>
            </a:r>
            <a:r>
              <a:rPr lang="fr-FR" dirty="0">
                <a:solidFill>
                  <a:srgbClr val="000000"/>
                </a:solidFill>
              </a:rPr>
              <a:t>de la recherche des mutations KRAS </a:t>
            </a:r>
            <a:r>
              <a:rPr lang="fr-FR" b="1" dirty="0" smtClean="0">
                <a:solidFill>
                  <a:srgbClr val="0033AB"/>
                </a:solidFill>
              </a:rPr>
              <a:t>entre </a:t>
            </a:r>
            <a:r>
              <a:rPr lang="fr-FR" b="1" dirty="0">
                <a:solidFill>
                  <a:srgbClr val="0033AB"/>
                </a:solidFill>
              </a:rPr>
              <a:t>2011 et 2014 </a:t>
            </a:r>
          </a:p>
          <a:p>
            <a:pPr marL="509588" lvl="1" indent="-285750" algn="just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33AB"/>
                </a:solidFill>
              </a:rPr>
              <a:t>Raisons de prescription ou non du test </a:t>
            </a:r>
            <a:r>
              <a:rPr lang="fr-FR" b="1" dirty="0" smtClean="0">
                <a:solidFill>
                  <a:srgbClr val="0033AB"/>
                </a:solidFill>
              </a:rPr>
              <a:t>RAS, Délai </a:t>
            </a:r>
            <a:r>
              <a:rPr lang="fr-FR" b="1" dirty="0">
                <a:solidFill>
                  <a:srgbClr val="0033AB"/>
                </a:solidFill>
              </a:rPr>
              <a:t>d’obtention </a:t>
            </a:r>
            <a:r>
              <a:rPr lang="fr-FR" dirty="0">
                <a:solidFill>
                  <a:srgbClr val="000000"/>
                </a:solidFill>
              </a:rPr>
              <a:t>du </a:t>
            </a:r>
            <a:r>
              <a:rPr lang="fr-FR" dirty="0" smtClean="0">
                <a:solidFill>
                  <a:srgbClr val="000000"/>
                </a:solidFill>
              </a:rPr>
              <a:t>résultat, technique, type </a:t>
            </a:r>
            <a:r>
              <a:rPr lang="fr-FR" dirty="0">
                <a:solidFill>
                  <a:srgbClr val="000000"/>
                </a:solidFill>
              </a:rPr>
              <a:t>de mutation </a:t>
            </a:r>
            <a:endParaRPr lang="fr-FR" dirty="0" smtClean="0">
              <a:solidFill>
                <a:srgbClr val="000000"/>
              </a:solidFill>
            </a:endParaRPr>
          </a:p>
          <a:p>
            <a:pPr marL="509588" lvl="1" indent="-285750" algn="just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33AB"/>
                </a:solidFill>
              </a:rPr>
              <a:t>Impact </a:t>
            </a:r>
            <a:r>
              <a:rPr lang="fr-FR" b="1" dirty="0" smtClean="0">
                <a:solidFill>
                  <a:srgbClr val="0033AB"/>
                </a:solidFill>
              </a:rPr>
              <a:t>du </a:t>
            </a:r>
            <a:r>
              <a:rPr lang="fr-FR" b="1" dirty="0">
                <a:solidFill>
                  <a:srgbClr val="0033AB"/>
                </a:solidFill>
              </a:rPr>
              <a:t>test </a:t>
            </a:r>
            <a:r>
              <a:rPr lang="fr-FR" b="1" dirty="0" smtClean="0">
                <a:solidFill>
                  <a:srgbClr val="0033AB"/>
                </a:solidFill>
              </a:rPr>
              <a:t>RAS (et de BRAF) sur la décision thérapeutique</a:t>
            </a:r>
            <a:endParaRPr lang="fr-FR" dirty="0" smtClean="0">
              <a:solidFill>
                <a:srgbClr val="000000"/>
              </a:solidFill>
            </a:endParaRPr>
          </a:p>
          <a:p>
            <a:pPr marL="509588" lvl="1" indent="-28575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0000"/>
                </a:solidFill>
              </a:rPr>
              <a:t>Caractéristiques </a:t>
            </a:r>
            <a:r>
              <a:rPr lang="fr-FR" dirty="0">
                <a:solidFill>
                  <a:srgbClr val="000000"/>
                </a:solidFill>
              </a:rPr>
              <a:t>cliniques des </a:t>
            </a:r>
            <a:r>
              <a:rPr lang="fr-FR" dirty="0" smtClean="0">
                <a:solidFill>
                  <a:srgbClr val="000000"/>
                </a:solidFill>
              </a:rPr>
              <a:t>pts et </a:t>
            </a:r>
            <a:r>
              <a:rPr lang="fr-FR" dirty="0">
                <a:solidFill>
                  <a:srgbClr val="000000"/>
                </a:solidFill>
              </a:rPr>
              <a:t>traitements prévus et reçus en première ligne </a:t>
            </a:r>
            <a:r>
              <a:rPr lang="fr-FR" dirty="0" smtClean="0">
                <a:solidFill>
                  <a:srgbClr val="000000"/>
                </a:solidFill>
              </a:rPr>
              <a:t>métastatique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A8A1641B-1502-4A2A-B5CD-4A6DAD39D3D2}" type="slidenum">
              <a:rPr lang="fr-FR" smtClean="0">
                <a:solidFill>
                  <a:srgbClr val="4F81BD"/>
                </a:solidFill>
              </a:rPr>
              <a:pPr/>
              <a:t>4</a:t>
            </a:fld>
            <a:endParaRPr lang="fr-FR" dirty="0">
              <a:solidFill>
                <a:srgbClr val="4F81BD"/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556651" y="448773"/>
            <a:ext cx="11127349" cy="1807345"/>
          </a:xfrm>
          <a:prstGeom prst="rect">
            <a:avLst/>
          </a:prstGeom>
          <a:solidFill>
            <a:srgbClr val="ACCBF9"/>
          </a:solidFill>
          <a:ln>
            <a:solidFill>
              <a:srgbClr val="0033AB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4F81BD"/>
              </a:buClr>
            </a:pPr>
            <a:r>
              <a:rPr lang="fr-FR" sz="1400" b="1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Etude Flash KRAS (Lièvre et al. </a:t>
            </a:r>
            <a:r>
              <a:rPr lang="fr-FR" sz="1400" b="1" u="sng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Eur</a:t>
            </a:r>
            <a:r>
              <a:rPr lang="fr-FR" sz="1400" b="1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J Cancer 2013):</a:t>
            </a:r>
          </a:p>
          <a:p>
            <a:pPr marL="509588" lvl="1" algn="just"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0000"/>
                </a:solidFill>
              </a:rPr>
              <a:t>Étude observationnelle nationale rétrospective sur 2 </a:t>
            </a:r>
            <a:r>
              <a:rPr lang="fr-FR" sz="1400" dirty="0" smtClean="0">
                <a:solidFill>
                  <a:srgbClr val="000000"/>
                </a:solidFill>
              </a:rPr>
              <a:t>semaines: état des lieux du test KRAS en </a:t>
            </a:r>
            <a:r>
              <a:rPr lang="fr-FR" sz="1400" b="1" dirty="0">
                <a:solidFill>
                  <a:srgbClr val="0033AB"/>
                </a:solidFill>
              </a:rPr>
              <a:t>2011</a:t>
            </a:r>
            <a:r>
              <a:rPr lang="fr-FR" sz="1400" dirty="0" smtClean="0">
                <a:solidFill>
                  <a:srgbClr val="000000"/>
                </a:solidFill>
              </a:rPr>
              <a:t> </a:t>
            </a:r>
            <a:r>
              <a:rPr lang="fr-FR" sz="1400" b="1" dirty="0">
                <a:solidFill>
                  <a:srgbClr val="0033AB"/>
                </a:solidFill>
              </a:rPr>
              <a:t>(160 centres – 538 pts)</a:t>
            </a:r>
          </a:p>
          <a:p>
            <a:pPr marL="509588" lvl="1" algn="just"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33AB"/>
                </a:solidFill>
              </a:rPr>
              <a:t>Prescription test KRAS: 81% </a:t>
            </a:r>
            <a:r>
              <a:rPr lang="fr-FR" sz="1400" dirty="0" smtClean="0">
                <a:solidFill>
                  <a:srgbClr val="000000"/>
                </a:solidFill>
              </a:rPr>
              <a:t>(médiane de 15j </a:t>
            </a:r>
            <a:r>
              <a:rPr lang="fr-FR" sz="1400" dirty="0">
                <a:solidFill>
                  <a:srgbClr val="000000"/>
                </a:solidFill>
              </a:rPr>
              <a:t>après le diagnostic </a:t>
            </a:r>
            <a:r>
              <a:rPr lang="fr-FR" sz="1400" dirty="0" smtClean="0">
                <a:solidFill>
                  <a:srgbClr val="000000"/>
                </a:solidFill>
              </a:rPr>
              <a:t>et de 15j avant le début de TTT)</a:t>
            </a:r>
          </a:p>
          <a:p>
            <a:pPr marL="509588" lvl="1" algn="just"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33AB"/>
                </a:solidFill>
              </a:rPr>
              <a:t>Résultat du test disponible 23,6 j </a:t>
            </a:r>
            <a:r>
              <a:rPr lang="fr-FR" sz="1400" dirty="0" smtClean="0">
                <a:solidFill>
                  <a:srgbClr val="000000"/>
                </a:solidFill>
              </a:rPr>
              <a:t>après </a:t>
            </a:r>
            <a:r>
              <a:rPr lang="fr-FR" sz="1400" dirty="0">
                <a:solidFill>
                  <a:srgbClr val="000000"/>
                </a:solidFill>
              </a:rPr>
              <a:t>s</a:t>
            </a:r>
            <a:r>
              <a:rPr lang="fr-FR" sz="1400" dirty="0" smtClean="0">
                <a:solidFill>
                  <a:srgbClr val="000000"/>
                </a:solidFill>
              </a:rPr>
              <a:t>a prescription (variable selon régions), mais après le choix du TT de 1</a:t>
            </a:r>
            <a:r>
              <a:rPr lang="fr-FR" sz="1400" baseline="30000" dirty="0" smtClean="0">
                <a:solidFill>
                  <a:srgbClr val="000000"/>
                </a:solidFill>
              </a:rPr>
              <a:t>ère</a:t>
            </a:r>
            <a:r>
              <a:rPr lang="fr-FR" sz="1400" dirty="0" smtClean="0">
                <a:solidFill>
                  <a:srgbClr val="000000"/>
                </a:solidFill>
              </a:rPr>
              <a:t> ligne dans </a:t>
            </a:r>
            <a:r>
              <a:rPr lang="fr-FR" sz="1400" b="1" dirty="0">
                <a:solidFill>
                  <a:srgbClr val="0033AB"/>
                </a:solidFill>
              </a:rPr>
              <a:t>56%</a:t>
            </a:r>
          </a:p>
          <a:p>
            <a:pPr marL="509588" lvl="1" algn="just"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33AB"/>
                </a:solidFill>
              </a:rPr>
              <a:t>Impact thérapeutique dans 49% </a:t>
            </a:r>
            <a:r>
              <a:rPr lang="fr-FR" sz="1400" dirty="0" smtClean="0">
                <a:solidFill>
                  <a:srgbClr val="000000"/>
                </a:solidFill>
              </a:rPr>
              <a:t>des cas si KRAS non muté (prescription d’un anticorps anti-EGFR dans 87% des cas)</a:t>
            </a:r>
            <a:endParaRPr lang="fr-FR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58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re 42"/>
          <p:cNvSpPr>
            <a:spLocks noGrp="1"/>
          </p:cNvSpPr>
          <p:nvPr>
            <p:ph type="title"/>
          </p:nvPr>
        </p:nvSpPr>
        <p:spPr>
          <a:xfrm>
            <a:off x="274749" y="258826"/>
            <a:ext cx="10287000" cy="776287"/>
          </a:xfrm>
        </p:spPr>
        <p:txBody>
          <a:bodyPr/>
          <a:lstStyle/>
          <a:p>
            <a:r>
              <a:rPr lang="fr-FR" dirty="0" smtClean="0"/>
              <a:t>Design étude Flash-RAS</a:t>
            </a:r>
            <a:endParaRPr lang="fr-FR" dirty="0"/>
          </a:p>
        </p:txBody>
      </p:sp>
      <p:sp>
        <p:nvSpPr>
          <p:cNvPr id="44" name="Espace réservé du contenu 43"/>
          <p:cNvSpPr>
            <a:spLocks noGrp="1"/>
          </p:cNvSpPr>
          <p:nvPr>
            <p:ph idx="1"/>
          </p:nvPr>
        </p:nvSpPr>
        <p:spPr>
          <a:xfrm>
            <a:off x="371900" y="2257343"/>
            <a:ext cx="6432573" cy="3653983"/>
          </a:xfrm>
        </p:spPr>
        <p:txBody>
          <a:bodyPr>
            <a:normAutofit/>
          </a:bodyPr>
          <a:lstStyle/>
          <a:p>
            <a:pPr lvl="0"/>
            <a:r>
              <a:rPr lang="fr-FR" b="1" dirty="0" smtClean="0">
                <a:solidFill>
                  <a:srgbClr val="0033AB"/>
                </a:solidFill>
              </a:rPr>
              <a:t>Critères </a:t>
            </a:r>
            <a:r>
              <a:rPr lang="fr-FR" b="1" dirty="0">
                <a:solidFill>
                  <a:srgbClr val="0033AB"/>
                </a:solidFill>
              </a:rPr>
              <a:t>d’inclusion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CCRm</a:t>
            </a:r>
            <a:r>
              <a:rPr lang="fr-FR" dirty="0" smtClean="0"/>
              <a:t> </a:t>
            </a:r>
            <a:r>
              <a:rPr lang="fr-FR" dirty="0"/>
              <a:t>diagnostiqué après le 1</a:t>
            </a:r>
            <a:r>
              <a:rPr lang="fr-FR" baseline="30000" dirty="0"/>
              <a:t>er</a:t>
            </a:r>
            <a:r>
              <a:rPr lang="fr-FR" dirty="0"/>
              <a:t> mars 2014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traitement </a:t>
            </a:r>
            <a:r>
              <a:rPr lang="fr-FR" dirty="0"/>
              <a:t>de 1</a:t>
            </a:r>
            <a:r>
              <a:rPr lang="fr-FR" baseline="30000" dirty="0"/>
              <a:t>ère </a:t>
            </a:r>
            <a:r>
              <a:rPr lang="fr-FR" dirty="0"/>
              <a:t>ligne métastatique </a:t>
            </a:r>
            <a:r>
              <a:rPr lang="fr-FR" dirty="0" smtClean="0"/>
              <a:t>instauré </a:t>
            </a:r>
            <a:r>
              <a:rPr lang="fr-FR" dirty="0"/>
              <a:t>entre le 1</a:t>
            </a:r>
            <a:r>
              <a:rPr lang="fr-FR" baseline="30000" dirty="0"/>
              <a:t>er</a:t>
            </a:r>
            <a:r>
              <a:rPr lang="fr-FR" dirty="0"/>
              <a:t> mars et le 30 juin 2014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Vu en consultation entre le 15/06/14 et le 30/09/14</a:t>
            </a:r>
          </a:p>
          <a:p>
            <a:r>
              <a:rPr lang="fr-FR" b="1" dirty="0">
                <a:solidFill>
                  <a:srgbClr val="0033AB"/>
                </a:solidFill>
              </a:rPr>
              <a:t>Critères de non inclusion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mineur, refus de participer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participe à une étude interventionnelle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89841" y="1207353"/>
            <a:ext cx="8629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33AB"/>
                </a:solidFill>
              </a:rPr>
              <a:t>Etude</a:t>
            </a:r>
            <a:r>
              <a:rPr lang="fr-FR" sz="2000" dirty="0" smtClean="0">
                <a:solidFill>
                  <a:prstClr val="black"/>
                </a:solidFill>
              </a:rPr>
              <a:t> </a:t>
            </a:r>
            <a:r>
              <a:rPr lang="fr-FR" sz="2000" b="1" dirty="0">
                <a:solidFill>
                  <a:srgbClr val="0033AB"/>
                </a:solidFill>
              </a:rPr>
              <a:t>observationnelle rétrospective nationale multicentrique</a:t>
            </a:r>
            <a:r>
              <a:rPr lang="fr-FR" sz="2000" dirty="0" smtClean="0">
                <a:solidFill>
                  <a:prstClr val="black"/>
                </a:solidFill>
              </a:rPr>
              <a:t>.</a:t>
            </a:r>
            <a:r>
              <a:rPr lang="fr-FR" sz="2000" b="1" dirty="0">
                <a:solidFill>
                  <a:srgbClr val="0033AB"/>
                </a:solidFill>
              </a:rPr>
              <a:t> </a:t>
            </a:r>
            <a:endParaRPr lang="fr-FR" sz="2000" dirty="0">
              <a:solidFill>
                <a:prstClr val="black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7201975" y="1825219"/>
            <a:ext cx="3967166" cy="4246217"/>
            <a:chOff x="7705715" y="2195576"/>
            <a:chExt cx="3967166" cy="4246217"/>
          </a:xfrm>
        </p:grpSpPr>
        <p:sp>
          <p:nvSpPr>
            <p:cNvPr id="36" name="Organigramme : Alternative 2"/>
            <p:cNvSpPr>
              <a:spLocks noChangeArrowheads="1"/>
            </p:cNvSpPr>
            <p:nvPr/>
          </p:nvSpPr>
          <p:spPr bwMode="auto">
            <a:xfrm>
              <a:off x="7705715" y="3862292"/>
              <a:ext cx="2628900" cy="56419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fr-FR" altLang="fr-FR" sz="1400" dirty="0" smtClean="0">
                  <a:solidFill>
                    <a:prstClr val="black"/>
                  </a:solidFill>
                </a:rPr>
                <a:t>Médecins ayant inclus</a:t>
              </a:r>
            </a:p>
            <a:p>
              <a:pPr algn="ctr" eaLnBrk="0" hangingPunct="0"/>
              <a:r>
                <a:rPr lang="fr-FR" altLang="fr-FR" sz="1400" dirty="0" smtClean="0">
                  <a:solidFill>
                    <a:prstClr val="black"/>
                  </a:solidFill>
                </a:rPr>
                <a:t>N = 104</a:t>
              </a:r>
              <a:endParaRPr lang="fr-FR" altLang="fr-FR" sz="1400" dirty="0">
                <a:solidFill>
                  <a:prstClr val="black"/>
                </a:solidFill>
              </a:endParaRPr>
            </a:p>
          </p:txBody>
        </p:sp>
        <p:sp>
          <p:nvSpPr>
            <p:cNvPr id="37" name="Organigramme : Alternative 2"/>
            <p:cNvSpPr>
              <a:spLocks noChangeArrowheads="1"/>
            </p:cNvSpPr>
            <p:nvPr/>
          </p:nvSpPr>
          <p:spPr bwMode="auto">
            <a:xfrm>
              <a:off x="7705715" y="4605641"/>
              <a:ext cx="2628900" cy="56419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fr-FR" altLang="fr-FR" sz="1400" dirty="0" smtClean="0">
                  <a:solidFill>
                    <a:prstClr val="black"/>
                  </a:solidFill>
                </a:rPr>
                <a:t>Patients inclus</a:t>
              </a:r>
            </a:p>
            <a:p>
              <a:pPr algn="ctr" eaLnBrk="0" hangingPunct="0"/>
              <a:r>
                <a:rPr lang="fr-FR" altLang="fr-FR" sz="1400" dirty="0" smtClean="0">
                  <a:solidFill>
                    <a:prstClr val="black"/>
                  </a:solidFill>
                </a:rPr>
                <a:t>N = 406</a:t>
              </a:r>
              <a:endParaRPr lang="fr-FR" altLang="fr-FR" sz="32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Organigramme : Alternative 9"/>
            <p:cNvSpPr>
              <a:spLocks noChangeArrowheads="1"/>
            </p:cNvSpPr>
            <p:nvPr/>
          </p:nvSpPr>
          <p:spPr bwMode="auto">
            <a:xfrm>
              <a:off x="7705715" y="5877595"/>
              <a:ext cx="2628900" cy="56419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fr-FR" altLang="fr-FR" sz="1400" dirty="0" smtClean="0">
                  <a:solidFill>
                    <a:prstClr val="black"/>
                  </a:solidFill>
                </a:rPr>
                <a:t>Patients analysés</a:t>
              </a:r>
            </a:p>
            <a:p>
              <a:pPr algn="ctr" eaLnBrk="0" hangingPunct="0"/>
              <a:r>
                <a:rPr lang="fr-FR" altLang="fr-FR" sz="1400" dirty="0" smtClean="0">
                  <a:solidFill>
                    <a:prstClr val="black"/>
                  </a:solidFill>
                </a:rPr>
                <a:t>N = 375</a:t>
              </a:r>
              <a:endParaRPr lang="fr-FR" altLang="fr-FR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Text Box 5"/>
            <p:cNvSpPr txBox="1">
              <a:spLocks noChangeArrowheads="1"/>
            </p:cNvSpPr>
            <p:nvPr/>
          </p:nvSpPr>
          <p:spPr bwMode="auto">
            <a:xfrm>
              <a:off x="9467851" y="5273430"/>
              <a:ext cx="2205030" cy="47115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fr-FR" altLang="fr-FR" sz="1200" dirty="0" smtClean="0">
                  <a:solidFill>
                    <a:prstClr val="black"/>
                  </a:solidFill>
                </a:rPr>
                <a:t>Au moins une déviation majeure au protocole : 31 patients </a:t>
              </a:r>
              <a:endParaRPr lang="fr-FR" altLang="fr-FR" sz="1200" dirty="0">
                <a:solidFill>
                  <a:prstClr val="black"/>
                </a:solidFill>
              </a:endParaRPr>
            </a:p>
          </p:txBody>
        </p:sp>
        <p:sp>
          <p:nvSpPr>
            <p:cNvPr id="40" name="Connecteur droit 10"/>
            <p:cNvSpPr>
              <a:spLocks noChangeShapeType="1"/>
            </p:cNvSpPr>
            <p:nvPr/>
          </p:nvSpPr>
          <p:spPr bwMode="auto">
            <a:xfrm flipH="1">
              <a:off x="9017783" y="5169839"/>
              <a:ext cx="0" cy="754276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cxnSp>
          <p:nvCxnSpPr>
            <p:cNvPr id="41" name="AutoShape 7"/>
            <p:cNvCxnSpPr>
              <a:cxnSpLocks noChangeShapeType="1"/>
              <a:endCxn id="39" idx="1"/>
            </p:cNvCxnSpPr>
            <p:nvPr/>
          </p:nvCxnSpPr>
          <p:spPr bwMode="auto">
            <a:xfrm flipV="1">
              <a:off x="9017784" y="5509009"/>
              <a:ext cx="450067" cy="6"/>
            </a:xfrm>
            <a:prstGeom prst="bentConnector3">
              <a:avLst>
                <a:gd name="adj1" fmla="val 50000"/>
              </a:avLst>
            </a:prstGeom>
            <a:ln>
              <a:headEnd/>
              <a:tailEnd type="triangle" w="med" len="med"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35" name="Connecteur droit 10"/>
            <p:cNvSpPr>
              <a:spLocks noChangeShapeType="1"/>
            </p:cNvSpPr>
            <p:nvPr/>
          </p:nvSpPr>
          <p:spPr bwMode="auto">
            <a:xfrm>
              <a:off x="9015408" y="4426490"/>
              <a:ext cx="2375" cy="179151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6" name="Organigramme : Alternative 2"/>
            <p:cNvSpPr>
              <a:spLocks noChangeArrowheads="1"/>
            </p:cNvSpPr>
            <p:nvPr/>
          </p:nvSpPr>
          <p:spPr bwMode="auto">
            <a:xfrm>
              <a:off x="7705715" y="2954004"/>
              <a:ext cx="2628900" cy="729138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fr-FR" altLang="fr-FR" sz="1400" dirty="0" smtClean="0">
                  <a:solidFill>
                    <a:prstClr val="black"/>
                  </a:solidFill>
                </a:rPr>
                <a:t>Médecins acceptant de participer à l’étude</a:t>
              </a:r>
            </a:p>
            <a:p>
              <a:pPr algn="ctr" eaLnBrk="0" hangingPunct="0"/>
              <a:r>
                <a:rPr lang="fr-FR" altLang="fr-FR" sz="1400" dirty="0" smtClean="0">
                  <a:solidFill>
                    <a:prstClr val="black"/>
                  </a:solidFill>
                </a:rPr>
                <a:t>N = 268</a:t>
              </a:r>
              <a:endParaRPr lang="fr-FR" altLang="fr-FR" sz="1400" dirty="0">
                <a:solidFill>
                  <a:prstClr val="black"/>
                </a:solidFill>
              </a:endParaRPr>
            </a:p>
          </p:txBody>
        </p:sp>
        <p:sp>
          <p:nvSpPr>
            <p:cNvPr id="17" name="Organigramme : Alternative 2"/>
            <p:cNvSpPr>
              <a:spLocks noChangeArrowheads="1"/>
            </p:cNvSpPr>
            <p:nvPr/>
          </p:nvSpPr>
          <p:spPr bwMode="auto">
            <a:xfrm>
              <a:off x="7705715" y="2195576"/>
              <a:ext cx="2628900" cy="5760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fr-FR" altLang="fr-FR" sz="1400" dirty="0" smtClean="0">
                  <a:solidFill>
                    <a:prstClr val="black"/>
                  </a:solidFill>
                </a:rPr>
                <a:t>Médecins contactés</a:t>
              </a:r>
            </a:p>
            <a:p>
              <a:pPr algn="ctr" eaLnBrk="0" hangingPunct="0"/>
              <a:r>
                <a:rPr lang="fr-FR" altLang="fr-FR" sz="1400" dirty="0" smtClean="0">
                  <a:solidFill>
                    <a:prstClr val="black"/>
                  </a:solidFill>
                </a:rPr>
                <a:t>N = 2700</a:t>
              </a:r>
              <a:endParaRPr lang="fr-FR" altLang="fr-FR" sz="1400" dirty="0">
                <a:solidFill>
                  <a:prstClr val="black"/>
                </a:solidFill>
              </a:endParaRPr>
            </a:p>
          </p:txBody>
        </p:sp>
        <p:sp>
          <p:nvSpPr>
            <p:cNvPr id="19" name="Connecteur droit 10"/>
            <p:cNvSpPr>
              <a:spLocks noChangeShapeType="1"/>
            </p:cNvSpPr>
            <p:nvPr/>
          </p:nvSpPr>
          <p:spPr bwMode="auto">
            <a:xfrm>
              <a:off x="9017784" y="2771577"/>
              <a:ext cx="2376" cy="176959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20" name="Connecteur droit 10"/>
            <p:cNvSpPr>
              <a:spLocks noChangeShapeType="1"/>
            </p:cNvSpPr>
            <p:nvPr/>
          </p:nvSpPr>
          <p:spPr bwMode="auto">
            <a:xfrm>
              <a:off x="9005878" y="3692652"/>
              <a:ext cx="2375" cy="179151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787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8810" y="366027"/>
            <a:ext cx="10647502" cy="904045"/>
          </a:xfrm>
        </p:spPr>
        <p:txBody>
          <a:bodyPr>
            <a:normAutofit/>
          </a:bodyPr>
          <a:lstStyle/>
          <a:p>
            <a:r>
              <a:rPr lang="fr-FR" sz="3200" dirty="0"/>
              <a:t>Description de la population, </a:t>
            </a:r>
            <a:r>
              <a:rPr lang="fr-FR" sz="3200" dirty="0" smtClean="0"/>
              <a:t>données démographiques</a:t>
            </a:r>
            <a:endParaRPr lang="fr-FR" sz="3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77334" y="5921834"/>
            <a:ext cx="6297612" cy="365125"/>
          </a:xfrm>
        </p:spPr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FLASH-RAS | 00 Month 0000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590663" y="5921834"/>
            <a:ext cx="683339" cy="365125"/>
          </a:xfrm>
        </p:spPr>
        <p:txBody>
          <a:bodyPr/>
          <a:lstStyle/>
          <a:p>
            <a:pPr>
              <a:defRPr/>
            </a:pPr>
            <a:fld id="{BD39D7B7-299D-4E4D-9E4E-80892351D7FE}" type="slidenum">
              <a:rPr lang="en-GB" smtClean="0">
                <a:solidFill>
                  <a:srgbClr val="4F81BD"/>
                </a:solidFill>
              </a:rPr>
              <a:pPr>
                <a:defRPr/>
              </a:pPr>
              <a:t>6</a:t>
            </a:fld>
            <a:endParaRPr lang="en-GB">
              <a:solidFill>
                <a:srgbClr val="4F81BD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/>
          </p:nvPr>
        </p:nvGraphicFramePr>
        <p:xfrm>
          <a:off x="766235" y="1256011"/>
          <a:ext cx="9784465" cy="411535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761837"/>
                <a:gridCol w="3414023"/>
                <a:gridCol w="2608605"/>
              </a:tblGrid>
              <a:tr h="387518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 smtClean="0">
                          <a:effectLst/>
                        </a:rPr>
                        <a:t>Total, n</a:t>
                      </a:r>
                      <a:endParaRPr lang="fr-FR" sz="2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ACCB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2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</a:rPr>
                        <a:t>375</a:t>
                      </a:r>
                      <a:endParaRPr lang="fr-FR" sz="2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ACCBF9"/>
                    </a:solidFill>
                  </a:tcPr>
                </a:tc>
              </a:tr>
              <a:tr h="327193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</a:rPr>
                        <a:t>Sexe H/</a:t>
                      </a:r>
                      <a:r>
                        <a:rPr lang="fr-FR" sz="1800" u="none" strike="noStrike" dirty="0" smtClean="0">
                          <a:effectLst/>
                        </a:rPr>
                        <a:t>F (%)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 smtClean="0">
                          <a:effectLst/>
                        </a:rPr>
                        <a:t>57,8/42,2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2723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</a:rPr>
                        <a:t>Âge médian en années (</a:t>
                      </a:r>
                      <a:r>
                        <a:rPr lang="fr-FR" sz="1800" u="none" strike="noStrike" dirty="0" err="1">
                          <a:effectLst/>
                        </a:rPr>
                        <a:t>min-max</a:t>
                      </a:r>
                      <a:r>
                        <a:rPr lang="fr-FR" sz="1800" u="none" strike="noStrike" dirty="0">
                          <a:effectLst/>
                        </a:rPr>
                        <a:t>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67 (31-92)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27268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</a:rPr>
                        <a:t>Métastases </a:t>
                      </a:r>
                      <a:r>
                        <a:rPr lang="fr-FR" sz="1800" u="none" strike="noStrike" dirty="0" smtClean="0">
                          <a:effectLst/>
                        </a:rPr>
                        <a:t>synchrones n (%)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270 (</a:t>
                      </a:r>
                      <a:r>
                        <a:rPr lang="fr-FR" sz="1800" u="none" strike="noStrike" dirty="0" smtClean="0">
                          <a:effectLst/>
                        </a:rPr>
                        <a:t>73,6)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7187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</a:rPr>
                        <a:t>Tumeur primitive: </a:t>
                      </a:r>
                      <a:r>
                        <a:rPr lang="fr-FR" sz="1800" u="none" strike="noStrike" dirty="0" smtClean="0">
                          <a:effectLst/>
                        </a:rPr>
                        <a:t>colon/ rectum/ colorectal (%)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 smtClean="0">
                          <a:effectLst/>
                        </a:rPr>
                        <a:t>76,2/ 23,2/ 0,5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02048">
                <a:tc gridSpan="2">
                  <a:txBody>
                    <a:bodyPr/>
                    <a:lstStyle/>
                    <a:p>
                      <a:pPr algn="l" fontAlgn="t"/>
                      <a:r>
                        <a:rPr lang="fr-FR" sz="1800" u="none" strike="noStrike" dirty="0">
                          <a:effectLst/>
                        </a:rPr>
                        <a:t>Délai médian </a:t>
                      </a:r>
                      <a:r>
                        <a:rPr lang="fr-FR" sz="1800" u="none" strike="noStrike" dirty="0" smtClean="0">
                          <a:effectLst/>
                        </a:rPr>
                        <a:t>entre </a:t>
                      </a:r>
                      <a:r>
                        <a:rPr lang="fr-FR" sz="1800" u="none" strike="noStrike" dirty="0">
                          <a:effectLst/>
                        </a:rPr>
                        <a:t>diagnostic des </a:t>
                      </a:r>
                      <a:r>
                        <a:rPr lang="fr-FR" sz="1800" u="none" strike="noStrike" dirty="0" err="1" smtClean="0">
                          <a:effectLst/>
                        </a:rPr>
                        <a:t>CCRm</a:t>
                      </a:r>
                      <a:r>
                        <a:rPr lang="fr-FR" sz="1800" u="none" strike="noStrike" dirty="0" smtClean="0">
                          <a:effectLst/>
                        </a:rPr>
                        <a:t> et </a:t>
                      </a:r>
                      <a:r>
                        <a:rPr lang="fr-FR" sz="1800" u="none" strike="noStrike" dirty="0">
                          <a:effectLst/>
                        </a:rPr>
                        <a:t>le </a:t>
                      </a:r>
                      <a:r>
                        <a:rPr lang="fr-FR" sz="1800" u="none" strike="noStrike" dirty="0" smtClean="0">
                          <a:effectLst/>
                        </a:rPr>
                        <a:t>TTT de 1</a:t>
                      </a:r>
                      <a:r>
                        <a:rPr lang="fr-FR" sz="1800" u="none" strike="noStrike" baseline="30000" dirty="0" smtClean="0">
                          <a:effectLst/>
                        </a:rPr>
                        <a:t>ère</a:t>
                      </a:r>
                      <a:r>
                        <a:rPr lang="fr-FR" sz="1800" u="none" strike="noStrike" baseline="0" dirty="0" smtClean="0">
                          <a:effectLst/>
                        </a:rPr>
                        <a:t> ligne (mois)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800" u="none" strike="noStrike" dirty="0">
                          <a:effectLst/>
                        </a:rPr>
                        <a:t>1,0 (</a:t>
                      </a:r>
                      <a:r>
                        <a:rPr lang="fr-FR" sz="1800" u="none" strike="noStrike" dirty="0" smtClean="0">
                          <a:effectLst/>
                        </a:rPr>
                        <a:t>0; </a:t>
                      </a:r>
                      <a:r>
                        <a:rPr lang="fr-FR" sz="1800" u="none" strike="noStrike" dirty="0">
                          <a:effectLst/>
                        </a:rPr>
                        <a:t>3,6)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190500">
                <a:tc rowSpan="6"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</a:rPr>
                        <a:t>Chimiothérapie </a:t>
                      </a:r>
                      <a:r>
                        <a:rPr lang="fr-FR" sz="1800" u="none" strike="noStrike" dirty="0" smtClean="0">
                          <a:effectLst/>
                        </a:rPr>
                        <a:t>L1 (%)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</a:rPr>
                        <a:t>-</a:t>
                      </a:r>
                      <a:r>
                        <a:rPr lang="fr-FR" sz="1800" u="none" strike="noStrike" dirty="0" err="1">
                          <a:effectLst/>
                        </a:rPr>
                        <a:t>Folfox</a:t>
                      </a:r>
                      <a:r>
                        <a:rPr lang="fr-FR" sz="1800" u="none" strike="noStrike" dirty="0">
                          <a:effectLst/>
                        </a:rPr>
                        <a:t>/</a:t>
                      </a:r>
                      <a:r>
                        <a:rPr lang="fr-FR" sz="1800" u="none" strike="noStrike" dirty="0" err="1">
                          <a:effectLst/>
                        </a:rPr>
                        <a:t>Xelox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 smtClean="0">
                          <a:effectLst/>
                        </a:rPr>
                        <a:t>49,6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</a:rPr>
                        <a:t>-</a:t>
                      </a:r>
                      <a:r>
                        <a:rPr lang="fr-FR" sz="1800" u="none" strike="noStrike" dirty="0" err="1">
                          <a:effectLst/>
                        </a:rPr>
                        <a:t>Folfiri</a:t>
                      </a:r>
                      <a:r>
                        <a:rPr lang="fr-FR" sz="1800" u="none" strike="noStrike" dirty="0">
                          <a:effectLst/>
                        </a:rPr>
                        <a:t>/</a:t>
                      </a:r>
                      <a:r>
                        <a:rPr lang="fr-FR" sz="1800" u="none" strike="noStrike" dirty="0" err="1">
                          <a:effectLst/>
                        </a:rPr>
                        <a:t>Xeliri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 smtClean="0">
                          <a:effectLst/>
                        </a:rPr>
                        <a:t>30,7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</a:rPr>
                        <a:t>-5 FU/</a:t>
                      </a:r>
                      <a:r>
                        <a:rPr lang="fr-FR" sz="1800" u="none" strike="noStrike" dirty="0" err="1">
                          <a:effectLst/>
                        </a:rPr>
                        <a:t>Xeloda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 smtClean="0">
                          <a:effectLst/>
                        </a:rPr>
                        <a:t>10,7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</a:rPr>
                        <a:t>-</a:t>
                      </a:r>
                      <a:r>
                        <a:rPr lang="fr-FR" sz="1800" u="none" strike="noStrike" dirty="0" err="1">
                          <a:effectLst/>
                        </a:rPr>
                        <a:t>Folfirinox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 smtClean="0">
                          <a:effectLst/>
                        </a:rPr>
                        <a:t>6,4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</a:rPr>
                        <a:t>-Autres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 smtClean="0">
                          <a:effectLst/>
                        </a:rPr>
                        <a:t>1,3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effectLst/>
                        </a:rPr>
                        <a:t>-Non renseigné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 smtClean="0">
                          <a:effectLst/>
                        </a:rPr>
                        <a:t>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 smtClean="0">
                          <a:effectLst/>
                        </a:rPr>
                        <a:t>Chimio</a:t>
                      </a:r>
                      <a:r>
                        <a:rPr lang="fr-FR" sz="1800" u="none" strike="noStrike" baseline="0" dirty="0" smtClean="0">
                          <a:effectLst/>
                        </a:rPr>
                        <a:t> de 1</a:t>
                      </a:r>
                      <a:r>
                        <a:rPr lang="fr-FR" sz="1800" u="none" strike="noStrike" baseline="30000" dirty="0" smtClean="0">
                          <a:effectLst/>
                        </a:rPr>
                        <a:t>ère</a:t>
                      </a:r>
                      <a:r>
                        <a:rPr lang="fr-FR" sz="1800" u="none" strike="noStrike" baseline="0" dirty="0" smtClean="0">
                          <a:effectLst/>
                        </a:rPr>
                        <a:t> ligne</a:t>
                      </a:r>
                      <a:r>
                        <a:rPr lang="fr-FR" sz="1800" u="none" strike="noStrike" dirty="0" smtClean="0">
                          <a:effectLst/>
                        </a:rPr>
                        <a:t> </a:t>
                      </a:r>
                      <a:r>
                        <a:rPr lang="fr-FR" sz="1800" u="none" strike="noStrike" dirty="0">
                          <a:effectLst/>
                        </a:rPr>
                        <a:t>associée à une thérapie ciblée (N, %)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198 (</a:t>
                      </a:r>
                      <a:r>
                        <a:rPr lang="fr-FR" sz="1800" u="none" strike="noStrike" dirty="0" smtClean="0">
                          <a:effectLst/>
                        </a:rPr>
                        <a:t>53,2)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656702" y="5653098"/>
            <a:ext cx="9894068" cy="646331"/>
          </a:xfrm>
          <a:prstGeom prst="rect">
            <a:avLst/>
          </a:prstGeom>
          <a:solidFill>
            <a:schemeClr val="bg2"/>
          </a:solidFill>
          <a:ln>
            <a:solidFill>
              <a:srgbClr val="0033A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Afin d’éviter tout biais de sélection, l’ensemble des patients vus par le médecin et remplissant les critères, devait être inclus dans l’étude.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49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5664" y="229019"/>
            <a:ext cx="8596668" cy="1320800"/>
          </a:xfrm>
        </p:spPr>
        <p:txBody>
          <a:bodyPr/>
          <a:lstStyle/>
          <a:p>
            <a:r>
              <a:rPr lang="fr-FR" dirty="0" smtClean="0"/>
              <a:t>Répartition des patients par région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39D7B7-299D-4E4D-9E4E-80892351D7FE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4325819"/>
              </p:ext>
            </p:extLst>
          </p:nvPr>
        </p:nvGraphicFramePr>
        <p:xfrm>
          <a:off x="2367895" y="1260410"/>
          <a:ext cx="5431670" cy="5166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649150" y="2616185"/>
            <a:ext cx="3260876" cy="1200329"/>
          </a:xfrm>
          <a:prstGeom prst="rect">
            <a:avLst/>
          </a:prstGeom>
          <a:solidFill>
            <a:schemeClr val="bg2"/>
          </a:solidFill>
          <a:ln>
            <a:solidFill>
              <a:srgbClr val="0033AB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algn="ctr"/>
            <a:r>
              <a:rPr lang="fr-FR" b="1" dirty="0" smtClean="0"/>
              <a:t>Représentation nationale quasi complète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</p:txBody>
      </p:sp>
      <p:grpSp>
        <p:nvGrpSpPr>
          <p:cNvPr id="15" name="Grouper 14"/>
          <p:cNvGrpSpPr/>
          <p:nvPr/>
        </p:nvGrpSpPr>
        <p:grpSpPr>
          <a:xfrm>
            <a:off x="358589" y="1270000"/>
            <a:ext cx="4512229" cy="836706"/>
            <a:chOff x="358589" y="1270000"/>
            <a:chExt cx="4512229" cy="836706"/>
          </a:xfrm>
        </p:grpSpPr>
        <p:sp>
          <p:nvSpPr>
            <p:cNvPr id="4" name="Ellipse 3"/>
            <p:cNvSpPr/>
            <p:nvPr/>
          </p:nvSpPr>
          <p:spPr>
            <a:xfrm>
              <a:off x="3854818" y="1270000"/>
              <a:ext cx="1016000" cy="836706"/>
            </a:xfrm>
            <a:prstGeom prst="ellipse">
              <a:avLst/>
            </a:prstGeom>
            <a:noFill/>
            <a:ln w="28575" cmpd="sng">
              <a:solidFill>
                <a:srgbClr val="0033A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358589" y="1313871"/>
              <a:ext cx="2109709" cy="646331"/>
            </a:xfrm>
            <a:prstGeom prst="rect">
              <a:avLst/>
            </a:prstGeom>
            <a:noFill/>
            <a:ln>
              <a:solidFill>
                <a:srgbClr val="00009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000090"/>
                  </a:solidFill>
                </a:rPr>
                <a:t>3 régions non représentées</a:t>
              </a:r>
            </a:p>
          </p:txBody>
        </p:sp>
      </p:grpSp>
      <p:grpSp>
        <p:nvGrpSpPr>
          <p:cNvPr id="16" name="Grouper 15"/>
          <p:cNvGrpSpPr/>
          <p:nvPr/>
        </p:nvGrpSpPr>
        <p:grpSpPr>
          <a:xfrm>
            <a:off x="5059087" y="4706471"/>
            <a:ext cx="4249266" cy="1293905"/>
            <a:chOff x="5059087" y="4706471"/>
            <a:chExt cx="4249266" cy="1293905"/>
          </a:xfrm>
        </p:grpSpPr>
        <p:sp>
          <p:nvSpPr>
            <p:cNvPr id="10" name="ZoneTexte 9"/>
            <p:cNvSpPr txBox="1"/>
            <p:nvPr/>
          </p:nvSpPr>
          <p:spPr>
            <a:xfrm>
              <a:off x="7134228" y="5232425"/>
              <a:ext cx="2174125" cy="646331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008000"/>
                  </a:solidFill>
                </a:rPr>
                <a:t>4 </a:t>
              </a:r>
              <a:r>
                <a:rPr lang="fr-FR" b="1" dirty="0">
                  <a:solidFill>
                    <a:srgbClr val="008000"/>
                  </a:solidFill>
                </a:rPr>
                <a:t>régions </a:t>
              </a:r>
              <a:endParaRPr lang="fr-FR" b="1" dirty="0" smtClean="0">
                <a:solidFill>
                  <a:srgbClr val="008000"/>
                </a:solidFill>
              </a:endParaRPr>
            </a:p>
            <a:p>
              <a:pPr algn="ctr"/>
              <a:r>
                <a:rPr lang="fr-FR" b="1" dirty="0" smtClean="0">
                  <a:solidFill>
                    <a:srgbClr val="008000"/>
                  </a:solidFill>
                </a:rPr>
                <a:t>sur représentées</a:t>
              </a:r>
              <a:endParaRPr lang="fr-FR" b="1" dirty="0">
                <a:solidFill>
                  <a:srgbClr val="008000"/>
                </a:solidFill>
              </a:endParaRPr>
            </a:p>
          </p:txBody>
        </p:sp>
        <p:cxnSp>
          <p:nvCxnSpPr>
            <p:cNvPr id="11" name="Connecteur droit avec flèche 10"/>
            <p:cNvCxnSpPr/>
            <p:nvPr/>
          </p:nvCxnSpPr>
          <p:spPr>
            <a:xfrm flipH="1">
              <a:off x="7306235" y="4706471"/>
              <a:ext cx="239059" cy="149411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/>
            <p:nvPr/>
          </p:nvCxnSpPr>
          <p:spPr>
            <a:xfrm flipH="1">
              <a:off x="6532282" y="5187577"/>
              <a:ext cx="239059" cy="149411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 flipH="1">
              <a:off x="5310094" y="5608919"/>
              <a:ext cx="239059" cy="149411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 flipH="1">
              <a:off x="5059087" y="5850965"/>
              <a:ext cx="239059" cy="149411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522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1573" y="377780"/>
            <a:ext cx="9555311" cy="1320800"/>
          </a:xfrm>
        </p:spPr>
        <p:txBody>
          <a:bodyPr/>
          <a:lstStyle/>
          <a:p>
            <a:r>
              <a:rPr lang="fr-FR" dirty="0" smtClean="0"/>
              <a:t>Répartition des patients par type de centre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39D7B7-299D-4E4D-9E4E-80892351D7FE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9888817"/>
              </p:ext>
            </p:extLst>
          </p:nvPr>
        </p:nvGraphicFramePr>
        <p:xfrm>
          <a:off x="575735" y="2792194"/>
          <a:ext cx="4148665" cy="3182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559933"/>
              </p:ext>
            </p:extLst>
          </p:nvPr>
        </p:nvGraphicFramePr>
        <p:xfrm>
          <a:off x="5499100" y="2792194"/>
          <a:ext cx="4165600" cy="3343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2282957" y="1824692"/>
            <a:ext cx="5893601" cy="369332"/>
          </a:xfrm>
          <a:prstGeom prst="rect">
            <a:avLst/>
          </a:prstGeom>
          <a:solidFill>
            <a:schemeClr val="bg2"/>
          </a:solidFill>
          <a:ln>
            <a:solidFill>
              <a:srgbClr val="00009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dirty="0"/>
              <a:t>Les différents types de centres sont bien représentés</a:t>
            </a:r>
          </a:p>
        </p:txBody>
      </p:sp>
    </p:spTree>
    <p:extLst>
      <p:ext uri="{BB962C8B-B14F-4D97-AF65-F5344CB8AC3E}">
        <p14:creationId xmlns:p14="http://schemas.microsoft.com/office/powerpoint/2010/main" val="93476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2124" y="314399"/>
            <a:ext cx="8861878" cy="1320800"/>
          </a:xfrm>
        </p:spPr>
        <p:txBody>
          <a:bodyPr>
            <a:normAutofit/>
          </a:bodyPr>
          <a:lstStyle/>
          <a:p>
            <a:r>
              <a:rPr lang="fr-FR" dirty="0" smtClean="0"/>
              <a:t>Critère principal: Taux de prescription de la recherche de mutations RAS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590663" y="6220654"/>
            <a:ext cx="683339" cy="365125"/>
          </a:xfrm>
        </p:spPr>
        <p:txBody>
          <a:bodyPr/>
          <a:lstStyle/>
          <a:p>
            <a:pPr>
              <a:defRPr/>
            </a:pPr>
            <a:fld id="{BD39D7B7-299D-4E4D-9E4E-80892351D7FE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21" name="ZoneTexte 20"/>
          <p:cNvSpPr txBox="1"/>
          <p:nvPr/>
        </p:nvSpPr>
        <p:spPr>
          <a:xfrm>
            <a:off x="585802" y="2224259"/>
            <a:ext cx="55550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b="1" dirty="0" smtClean="0">
                <a:solidFill>
                  <a:srgbClr val="0033AB"/>
                </a:solidFill>
              </a:rPr>
              <a:t>90.1</a:t>
            </a:r>
            <a:r>
              <a:rPr lang="fr-FR" b="1" dirty="0">
                <a:solidFill>
                  <a:srgbClr val="0033AB"/>
                </a:solidFill>
              </a:rPr>
              <a:t>% (IC95%= [87.1% ; 93.2%]) </a:t>
            </a:r>
            <a:r>
              <a:rPr lang="fr-FR" dirty="0" smtClean="0"/>
              <a:t>des pts ont fait l’objet d’une </a:t>
            </a:r>
            <a:r>
              <a:rPr lang="fr-FR" dirty="0"/>
              <a:t>demande de test </a:t>
            </a:r>
            <a:r>
              <a:rPr lang="fr-FR" dirty="0" smtClean="0"/>
              <a:t>RAS </a:t>
            </a:r>
            <a:r>
              <a:rPr lang="fr-FR" dirty="0"/>
              <a:t>lors de leur </a:t>
            </a:r>
            <a:r>
              <a:rPr lang="fr-FR" dirty="0" smtClean="0"/>
              <a:t>prise en charge </a:t>
            </a:r>
            <a:r>
              <a:rPr lang="fr-FR" dirty="0"/>
              <a:t>en 1</a:t>
            </a:r>
            <a:r>
              <a:rPr lang="fr-FR" baseline="30000" dirty="0"/>
              <a:t>ère</a:t>
            </a:r>
            <a:r>
              <a:rPr lang="fr-FR" dirty="0"/>
              <a:t> ligne </a:t>
            </a:r>
            <a:r>
              <a:rPr lang="fr-FR" dirty="0" smtClean="0"/>
              <a:t>métastatique</a:t>
            </a:r>
          </a:p>
          <a:p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</a:t>
            </a:r>
            <a:r>
              <a:rPr lang="fr-FR" dirty="0" smtClean="0"/>
              <a:t>aux en </a:t>
            </a:r>
            <a:r>
              <a:rPr lang="fr-FR" b="1" dirty="0">
                <a:solidFill>
                  <a:srgbClr val="0033AB"/>
                </a:solidFill>
              </a:rPr>
              <a:t>augmentation </a:t>
            </a:r>
            <a:r>
              <a:rPr lang="fr-FR" b="1" dirty="0" smtClean="0">
                <a:solidFill>
                  <a:srgbClr val="0033AB"/>
                </a:solidFill>
              </a:rPr>
              <a:t>significative (p&lt;0,001</a:t>
            </a:r>
            <a:r>
              <a:rPr lang="fr-FR" dirty="0" smtClean="0">
                <a:solidFill>
                  <a:srgbClr val="0033AB"/>
                </a:solidFill>
              </a:rPr>
              <a:t>)</a:t>
            </a:r>
            <a:r>
              <a:rPr lang="fr-FR" dirty="0" smtClean="0"/>
              <a:t> </a:t>
            </a:r>
            <a:r>
              <a:rPr lang="fr-FR" dirty="0"/>
              <a:t>par rapport à </a:t>
            </a:r>
            <a:r>
              <a:rPr lang="fr-FR" dirty="0" smtClean="0"/>
              <a:t>2011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L’absence de test est principalement liée à l’intention de ne pas prescrire d’anticorps anti-EGFR en 1</a:t>
            </a:r>
            <a:r>
              <a:rPr lang="fr-FR" baseline="30000" dirty="0" smtClean="0"/>
              <a:t>ère</a:t>
            </a:r>
            <a:r>
              <a:rPr lang="fr-FR" dirty="0" smtClean="0"/>
              <a:t> ligne(16 patients/28)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33AB"/>
                </a:solidFill>
              </a:rPr>
              <a:t>Test prescrit dans le mois suivant le diagnostic de métastase </a:t>
            </a:r>
            <a:r>
              <a:rPr lang="fr-FR" dirty="0" smtClean="0"/>
              <a:t>chez la majorité des pts (75,5%)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3094152311"/>
              </p:ext>
            </p:extLst>
          </p:nvPr>
        </p:nvGraphicFramePr>
        <p:xfrm>
          <a:off x="6696075" y="1989043"/>
          <a:ext cx="3619500" cy="461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Connecteur droit avec flèche 5"/>
          <p:cNvCxnSpPr/>
          <p:nvPr/>
        </p:nvCxnSpPr>
        <p:spPr>
          <a:xfrm>
            <a:off x="8425543" y="3118435"/>
            <a:ext cx="538843" cy="0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267700" y="2765969"/>
            <a:ext cx="10223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AgfaRotisSansSerif"/>
              </a:rPr>
              <a:t>p&lt;0,001</a:t>
            </a:r>
            <a:endParaRPr lang="fr-FR" sz="4400" dirty="0"/>
          </a:p>
        </p:txBody>
      </p:sp>
      <p:sp>
        <p:nvSpPr>
          <p:cNvPr id="3" name="ZoneTexte 2"/>
          <p:cNvSpPr txBox="1"/>
          <p:nvPr/>
        </p:nvSpPr>
        <p:spPr>
          <a:xfrm>
            <a:off x="7231529" y="1583765"/>
            <a:ext cx="1314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FLASH-KRAS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728635" y="1586755"/>
            <a:ext cx="1314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FLASH</a:t>
            </a:r>
            <a:r>
              <a:rPr lang="fr-FR" sz="1200" dirty="0" smtClean="0"/>
              <a:t>-RAS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84111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Bleu vert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te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Bleu vert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erve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Verve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erck EMD 2010">
    <a:dk1>
      <a:srgbClr val="000000"/>
    </a:dk1>
    <a:lt1>
      <a:srgbClr val="FFFFFF"/>
    </a:lt1>
    <a:dk2>
      <a:srgbClr val="0033AB"/>
    </a:dk2>
    <a:lt2>
      <a:srgbClr val="D5EDFA"/>
    </a:lt2>
    <a:accent1>
      <a:srgbClr val="0033AB"/>
    </a:accent1>
    <a:accent2>
      <a:srgbClr val="CF142B"/>
    </a:accent2>
    <a:accent3>
      <a:srgbClr val="F7B512"/>
    </a:accent3>
    <a:accent4>
      <a:srgbClr val="42C1FA"/>
    </a:accent4>
    <a:accent5>
      <a:srgbClr val="AAC900"/>
    </a:accent5>
    <a:accent6>
      <a:srgbClr val="999999"/>
    </a:accent6>
    <a:hlink>
      <a:srgbClr val="4D6234"/>
    </a:hlink>
    <a:folHlink>
      <a:srgbClr val="7F295A"/>
    </a:folHlink>
  </a:clrScheme>
  <a:fontScheme name="MERCK 2010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1559</TotalTime>
  <Words>1460</Words>
  <Application>Microsoft Office PowerPoint</Application>
  <PresentationFormat>Grand écran</PresentationFormat>
  <Paragraphs>209</Paragraphs>
  <Slides>11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21" baseType="lpstr">
      <vt:lpstr>ＭＳ Ｐゴシック</vt:lpstr>
      <vt:lpstr>AgfaRotisSansSerif</vt:lpstr>
      <vt:lpstr>Arial</vt:lpstr>
      <vt:lpstr>Calibri</vt:lpstr>
      <vt:lpstr>Comic Sans MS</vt:lpstr>
      <vt:lpstr>Trebuchet MS</vt:lpstr>
      <vt:lpstr>Wingdings</vt:lpstr>
      <vt:lpstr>Wingdings 3</vt:lpstr>
      <vt:lpstr>Facette</vt:lpstr>
      <vt:lpstr>Thème Office</vt:lpstr>
      <vt:lpstr>FLASH RAS </vt:lpstr>
      <vt:lpstr>Liens d’intérêt</vt:lpstr>
      <vt:lpstr>Présentation PowerPoint</vt:lpstr>
      <vt:lpstr>Objectifs de l’étude Flash RAS</vt:lpstr>
      <vt:lpstr>Design étude Flash-RAS</vt:lpstr>
      <vt:lpstr>Description de la population, données démographiques</vt:lpstr>
      <vt:lpstr>Répartition des patients par région</vt:lpstr>
      <vt:lpstr>Répartition des patients par type de centre</vt:lpstr>
      <vt:lpstr>Critère principal: Taux de prescription de la recherche de mutations RAS</vt:lpstr>
      <vt:lpstr>Evolution du délai entre la prescription et la réception des résultats du test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FLASH RAS</dc:title>
  <dc:creator>M152683</dc:creator>
  <cp:lastModifiedBy>Mayeul CHAROY</cp:lastModifiedBy>
  <cp:revision>93</cp:revision>
  <dcterms:created xsi:type="dcterms:W3CDTF">2015-06-01T12:08:19Z</dcterms:created>
  <dcterms:modified xsi:type="dcterms:W3CDTF">2015-12-17T17:40:01Z</dcterms:modified>
</cp:coreProperties>
</file>